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y="5143500" cx="9144000"/>
  <p:notesSz cx="6858000" cy="9144000"/>
  <p:embeddedFontLst>
    <p:embeddedFont>
      <p:font typeface="PT Sans Narrow"/>
      <p:regular r:id="rId66"/>
      <p:bold r:id="rId67"/>
    </p:embeddedFont>
    <p:embeddedFont>
      <p:font typeface="Open Sans"/>
      <p:regular r:id="rId68"/>
      <p:bold r:id="rId69"/>
      <p:italic r:id="rId70"/>
      <p:boldItalic r:id="rId7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248B5D6-822B-4D2C-87A5-A0AF0CAAA962}">
  <a:tblStyle styleId="{8248B5D6-822B-4D2C-87A5-A0AF0CAAA96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DCB91A5-6A3C-42D8-98FD-F63ECA739A3B}" styleName="Table_1">
    <a:wholeTbl>
      <a:tcTxStyle>
        <a:font>
          <a:latin typeface="Arial"/>
          <a:ea typeface="Arial"/>
          <a:cs typeface="Arial"/>
        </a:font>
        <a:srgbClr val="000000"/>
      </a:tcTxStyle>
      <a:tcStyle>
        <a:tcBdr>
          <a:left>
            <a:ln cap="flat" cmpd="sng" w="12700">
              <a:solidFill>
                <a:srgbClr val="9E9E9E"/>
              </a:solidFill>
              <a:prstDash val="solid"/>
              <a:round/>
              <a:headEnd len="sm" w="sm" type="none"/>
              <a:tailEnd len="sm" w="sm" type="none"/>
            </a:ln>
          </a:left>
          <a:right>
            <a:ln cap="flat" cmpd="sng" w="12700">
              <a:solidFill>
                <a:srgbClr val="9E9E9E"/>
              </a:solidFill>
              <a:prstDash val="solid"/>
              <a:round/>
              <a:headEnd len="sm" w="sm" type="none"/>
              <a:tailEnd len="sm" w="sm" type="none"/>
            </a:ln>
          </a:right>
          <a:top>
            <a:ln cap="flat" cmpd="sng" w="12700">
              <a:solidFill>
                <a:srgbClr val="9E9E9E"/>
              </a:solidFill>
              <a:prstDash val="solid"/>
              <a:round/>
              <a:headEnd len="sm" w="sm" type="none"/>
              <a:tailEnd len="sm" w="sm" type="none"/>
            </a:ln>
          </a:top>
          <a:bottom>
            <a:ln cap="flat" cmpd="sng" w="12700">
              <a:solidFill>
                <a:srgbClr val="9E9E9E"/>
              </a:solidFill>
              <a:prstDash val="solid"/>
              <a:round/>
              <a:headEnd len="sm" w="sm" type="none"/>
              <a:tailEnd len="sm" w="sm" type="none"/>
            </a:ln>
          </a:bottom>
          <a:insideH>
            <a:ln cap="flat" cmpd="sng" w="12700">
              <a:solidFill>
                <a:srgbClr val="9E9E9E"/>
              </a:solidFill>
              <a:prstDash val="solid"/>
              <a:round/>
              <a:headEnd len="sm" w="sm" type="none"/>
              <a:tailEnd len="sm" w="sm" type="none"/>
            </a:ln>
          </a:insideH>
          <a:insideV>
            <a:ln cap="flat" cmpd="sng" w="12700">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3E114962-746D-4847-86ED-2CF44CEBCF86}" styleName="Table_2">
    <a:wholeTbl>
      <a:tcTxStyle b="off" i="off">
        <a:font>
          <a:latin typeface="Calibri Light"/>
          <a:ea typeface="Calibri Light"/>
          <a:cs typeface="Calibri Light"/>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FF6E7"/>
          </a:solidFill>
        </a:fill>
      </a:tcStyle>
    </a:wholeTbl>
    <a:band1H>
      <a:tcTxStyle/>
      <a:tcStyle>
        <a:fill>
          <a:solidFill>
            <a:srgbClr val="DDECCC"/>
          </a:solidFill>
        </a:fill>
      </a:tcStyle>
    </a:band1H>
    <a:band2H>
      <a:tcTxStyle/>
    </a:band2H>
    <a:band1V>
      <a:tcTxStyle/>
      <a:tcStyle>
        <a:fill>
          <a:solidFill>
            <a:srgbClr val="DDECCC"/>
          </a:solidFill>
        </a:fill>
      </a:tcStyle>
    </a:band1V>
    <a:band2V>
      <a:tcTxStyle/>
    </a:band2V>
    <a:lastCol>
      <a:tcTxStyle b="on" i="off">
        <a:font>
          <a:latin typeface="Calibri Light"/>
          <a:ea typeface="Calibri Light"/>
          <a:cs typeface="Calibri Light"/>
        </a:font>
        <a:srgbClr val="FFFFFF"/>
      </a:tcTxStyle>
      <a:tcStyle>
        <a:fill>
          <a:solidFill>
            <a:srgbClr val="9ACB39"/>
          </a:solidFill>
        </a:fill>
      </a:tcStyle>
    </a:lastCol>
    <a:firstCol>
      <a:tcTxStyle b="on" i="off">
        <a:font>
          <a:latin typeface="Calibri Light"/>
          <a:ea typeface="Calibri Light"/>
          <a:cs typeface="Calibri Light"/>
        </a:font>
        <a:srgbClr val="FFFFFF"/>
      </a:tcTxStyle>
      <a:tcStyle>
        <a:fill>
          <a:solidFill>
            <a:srgbClr val="9ACB39"/>
          </a:solidFill>
        </a:fill>
      </a:tcStyle>
    </a:firstCol>
    <a:lastRow>
      <a:tcTxStyle b="on" i="off">
        <a:font>
          <a:latin typeface="Calibri Light"/>
          <a:ea typeface="Calibri Light"/>
          <a:cs typeface="Calibri Light"/>
        </a:font>
        <a:srgbClr val="FFFFFF"/>
      </a:tcTxStyle>
      <a:tcStyle>
        <a:tcBdr>
          <a:top>
            <a:ln cap="flat" cmpd="sng" w="38100">
              <a:solidFill>
                <a:srgbClr val="FFFFFF"/>
              </a:solidFill>
              <a:prstDash val="solid"/>
              <a:round/>
              <a:headEnd len="sm" w="sm" type="none"/>
              <a:tailEnd len="sm" w="sm" type="none"/>
            </a:ln>
          </a:top>
        </a:tcBdr>
        <a:fill>
          <a:solidFill>
            <a:srgbClr val="9ACB39"/>
          </a:solidFill>
        </a:fill>
      </a:tcStyle>
    </a:lastRow>
    <a:seCell>
      <a:tcTxStyle/>
    </a:seCell>
    <a:swCell>
      <a:tcTxStyle/>
    </a:swCell>
    <a:firstRow>
      <a:tcTxStyle b="on" i="off">
        <a:font>
          <a:latin typeface="Calibri Light"/>
          <a:ea typeface="Calibri Light"/>
          <a:cs typeface="Calibri Light"/>
        </a:font>
        <a:srgbClr val="FFFFFF"/>
      </a:tcTxStyle>
      <a:tcStyle>
        <a:tcBdr>
          <a:bottom>
            <a:ln cap="flat" cmpd="sng" w="38100">
              <a:solidFill>
                <a:srgbClr val="FFFFFF"/>
              </a:solidFill>
              <a:prstDash val="solid"/>
              <a:round/>
              <a:headEnd len="sm" w="sm" type="none"/>
              <a:tailEnd len="sm" w="sm" type="none"/>
            </a:ln>
          </a:bottom>
        </a:tcBdr>
        <a:fill>
          <a:solidFill>
            <a:srgbClr val="9ACB39"/>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1" Type="http://schemas.openxmlformats.org/officeDocument/2006/relationships/font" Target="fonts/OpenSans-boldItalic.fntdata"/><Relationship Id="rId70" Type="http://schemas.openxmlformats.org/officeDocument/2006/relationships/font" Target="fonts/OpenSans-italic.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font" Target="fonts/PTSansNarrow-regular.fntdata"/><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OpenSans-regular.fntdata"/><Relationship Id="rId23" Type="http://schemas.openxmlformats.org/officeDocument/2006/relationships/slide" Target="slides/slide16.xml"/><Relationship Id="rId67" Type="http://schemas.openxmlformats.org/officeDocument/2006/relationships/font" Target="fonts/PTSansNarrow-bold.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OpenSans-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13ce04ca11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13ce04ca11d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3d01bd1643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13d01bd1643_0_9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3d01bd1643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13d01bd1643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3d01bd164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13d01bd1643_0_1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3d01bd1643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13d01bd1643_0_16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13d01bd1643_0_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13d01bd1643_0_17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3d01bd1643_0_1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13d01bd1643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3d01bd1643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13d01bd1643_0_19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13d01bd1643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13d01bd1643_0_2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13d01bd1643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13d01bd1643_0_2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3d01bd1643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13d01bd1643_0_2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1307556ecad_2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g1307556ecad_2_19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13c7e10b18b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g13c7e10b18b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3ca95a6f7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13ca95a6f77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3d01bd2abd_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3d01bd2abd_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307556ecad_2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g1307556ecad_2_2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1307556ecad_2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300">
                <a:solidFill>
                  <a:srgbClr val="222222"/>
                </a:solidFill>
                <a:highlight>
                  <a:srgbClr val="FFFFFF"/>
                </a:highlight>
              </a:rPr>
              <a:t>On March 8 at 3:31 p.m., TJ Marsh experienced her worst nightmare as an athletic trainer.</a:t>
            </a:r>
            <a:endParaRPr sz="1300">
              <a:solidFill>
                <a:srgbClr val="222222"/>
              </a:solidFill>
              <a:highlight>
                <a:srgbClr val="FFFFFF"/>
              </a:highlight>
            </a:endParaRPr>
          </a:p>
          <a:p>
            <a:pPr indent="0" lvl="0" marL="0" rtl="0" algn="l">
              <a:lnSpc>
                <a:spcPct val="150000"/>
              </a:lnSpc>
              <a:spcBef>
                <a:spcPts val="1200"/>
              </a:spcBef>
              <a:spcAft>
                <a:spcPts val="0"/>
              </a:spcAft>
              <a:buClr>
                <a:schemeClr val="dk1"/>
              </a:buClr>
              <a:buSzPts val="1100"/>
              <a:buFont typeface="Arial"/>
              <a:buNone/>
            </a:pPr>
            <a:r>
              <a:rPr lang="en" sz="1300">
                <a:solidFill>
                  <a:srgbClr val="222222"/>
                </a:solidFill>
                <a:highlight>
                  <a:srgbClr val="FFFFFF"/>
                </a:highlight>
              </a:rPr>
              <a:t>It was the sixth inning of the final game of a preseason doubleheader between Byrnes and Bishop England at Gilbert High School, when a fly ball was hit between shortstop and centerfield.</a:t>
            </a:r>
            <a:endParaRPr sz="1300">
              <a:solidFill>
                <a:srgbClr val="222222"/>
              </a:solidFill>
              <a:highlight>
                <a:srgbClr val="FFFFFF"/>
              </a:highlight>
            </a:endParaRPr>
          </a:p>
          <a:p>
            <a:pPr indent="0" lvl="0" marL="0" rtl="0" algn="l">
              <a:lnSpc>
                <a:spcPct val="150000"/>
              </a:lnSpc>
              <a:spcBef>
                <a:spcPts val="1200"/>
              </a:spcBef>
              <a:spcAft>
                <a:spcPts val="0"/>
              </a:spcAft>
              <a:buClr>
                <a:schemeClr val="dk1"/>
              </a:buClr>
              <a:buSzPts val="1100"/>
              <a:buFont typeface="Arial"/>
              <a:buNone/>
            </a:pPr>
            <a:r>
              <a:rPr lang="en" sz="1300">
                <a:solidFill>
                  <a:srgbClr val="222222"/>
                </a:solidFill>
                <a:highlight>
                  <a:srgbClr val="FFFFFF"/>
                </a:highlight>
              </a:rPr>
              <a:t>Grayson Selepes and Easton Cullison collided. Both Byrnes players went down hard, but Selepes wasn’t responsive.</a:t>
            </a:r>
            <a:endParaRPr sz="1300">
              <a:solidFill>
                <a:srgbClr val="222222"/>
              </a:solidFill>
              <a:highlight>
                <a:srgbClr val="FFFFFF"/>
              </a:highlight>
            </a:endParaRPr>
          </a:p>
          <a:p>
            <a:pPr indent="0" lvl="0" marL="0" rtl="0" algn="l">
              <a:lnSpc>
                <a:spcPct val="150000"/>
              </a:lnSpc>
              <a:spcBef>
                <a:spcPts val="1200"/>
              </a:spcBef>
              <a:spcAft>
                <a:spcPts val="0"/>
              </a:spcAft>
              <a:buClr>
                <a:schemeClr val="dk1"/>
              </a:buClr>
              <a:buSzPts val="1100"/>
              <a:buFont typeface="Arial"/>
              <a:buNone/>
            </a:pPr>
            <a:r>
              <a:rPr lang="en" sz="1300">
                <a:solidFill>
                  <a:srgbClr val="222222"/>
                </a:solidFill>
                <a:highlight>
                  <a:srgbClr val="FFFFFF"/>
                </a:highlight>
              </a:rPr>
              <a:t>That’s when Marsh rushed into action. After checking Selepes’ vitals, she found no breathing or pulse and immediately started cardiopulmonary resuscitation.</a:t>
            </a:r>
            <a:endParaRPr sz="1300">
              <a:solidFill>
                <a:srgbClr val="222222"/>
              </a:solidFill>
              <a:highlight>
                <a:srgbClr val="FFFFFF"/>
              </a:highlight>
            </a:endParaRPr>
          </a:p>
          <a:p>
            <a:pPr indent="0" lvl="0" marL="0" rtl="0" algn="l">
              <a:lnSpc>
                <a:spcPct val="150000"/>
              </a:lnSpc>
              <a:spcBef>
                <a:spcPts val="1200"/>
              </a:spcBef>
              <a:spcAft>
                <a:spcPts val="0"/>
              </a:spcAft>
              <a:buClr>
                <a:schemeClr val="dk1"/>
              </a:buClr>
              <a:buSzPts val="1100"/>
              <a:buFont typeface="Arial"/>
              <a:buNone/>
            </a:pPr>
            <a:r>
              <a:rPr lang="en" sz="1300">
                <a:solidFill>
                  <a:srgbClr val="222222"/>
                </a:solidFill>
                <a:highlight>
                  <a:srgbClr val="FFFFFF"/>
                </a:highlight>
              </a:rPr>
              <a:t>Still no response from Selepes.</a:t>
            </a:r>
            <a:endParaRPr sz="1300">
              <a:solidFill>
                <a:srgbClr val="222222"/>
              </a:solidFill>
              <a:highlight>
                <a:srgbClr val="FFFFFF"/>
              </a:highlight>
            </a:endParaRPr>
          </a:p>
          <a:p>
            <a:pPr indent="0" lvl="0" marL="0" rtl="0" algn="l">
              <a:lnSpc>
                <a:spcPct val="150000"/>
              </a:lnSpc>
              <a:spcBef>
                <a:spcPts val="1200"/>
              </a:spcBef>
              <a:spcAft>
                <a:spcPts val="0"/>
              </a:spcAft>
              <a:buClr>
                <a:schemeClr val="dk1"/>
              </a:buClr>
              <a:buSzPts val="1100"/>
              <a:buFont typeface="Arial"/>
              <a:buNone/>
            </a:pPr>
            <a:r>
              <a:rPr lang="en" sz="1300">
                <a:solidFill>
                  <a:srgbClr val="222222"/>
                </a:solidFill>
                <a:highlight>
                  <a:srgbClr val="FFFFFF"/>
                </a:highlight>
              </a:rPr>
              <a:t>For the first time in 23 years as an athletic trainer, Marsh had to utilize an automated external defibrillator (AED). The portable defibrillator shocked Selepes’ heart back into rhythm before the paramedics were able to take him to a hospital.</a:t>
            </a:r>
            <a:endParaRPr sz="1300">
              <a:solidFill>
                <a:srgbClr val="222222"/>
              </a:solidFill>
              <a:highlight>
                <a:srgbClr val="FFFFFF"/>
              </a:highlight>
            </a:endParaRPr>
          </a:p>
          <a:p>
            <a:pPr indent="0" lvl="0" marL="0" rtl="0" algn="l">
              <a:lnSpc>
                <a:spcPct val="150000"/>
              </a:lnSpc>
              <a:spcBef>
                <a:spcPts val="1200"/>
              </a:spcBef>
              <a:spcAft>
                <a:spcPts val="0"/>
              </a:spcAft>
              <a:buClr>
                <a:schemeClr val="dk1"/>
              </a:buClr>
              <a:buSzPts val="1100"/>
              <a:buFont typeface="Arial"/>
              <a:buNone/>
            </a:pPr>
            <a:r>
              <a:rPr lang="en" sz="1300">
                <a:solidFill>
                  <a:srgbClr val="222222"/>
                </a:solidFill>
                <a:highlight>
                  <a:srgbClr val="FFFFFF"/>
                </a:highlight>
              </a:rPr>
              <a:t>Both Marsh and the Selepes family agree that without the AED machine on-site, Grayson would not have made it to the hospital.</a:t>
            </a:r>
            <a:endParaRPr sz="1300">
              <a:solidFill>
                <a:srgbClr val="222222"/>
              </a:solidFill>
              <a:highlight>
                <a:srgbClr val="FFFFFF"/>
              </a:highlight>
            </a:endParaRPr>
          </a:p>
          <a:p>
            <a:pPr indent="0" lvl="0" marL="0" rtl="0" algn="l">
              <a:spcBef>
                <a:spcPts val="1200"/>
              </a:spcBef>
              <a:spcAft>
                <a:spcPts val="0"/>
              </a:spcAft>
              <a:buNone/>
            </a:pPr>
            <a:r>
              <a:t/>
            </a:r>
            <a:endParaRPr/>
          </a:p>
        </p:txBody>
      </p:sp>
      <p:sp>
        <p:nvSpPr>
          <p:cNvPr id="428" name="Google Shape;428;g1307556ecad_2_1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3ca95a6f7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13ca95a6f77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13d01bd164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13d01bd1643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3ca95a6f7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13ca95a6f77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3ca95a6f77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Dr. Jerome Singleton</a:t>
            </a:r>
            <a:endParaRPr/>
          </a:p>
          <a:p>
            <a:pPr indent="0" lvl="0" marL="0" rtl="0" algn="l">
              <a:spcBef>
                <a:spcPts val="0"/>
              </a:spcBef>
              <a:spcAft>
                <a:spcPts val="0"/>
              </a:spcAft>
              <a:buClr>
                <a:schemeClr val="dk1"/>
              </a:buClr>
              <a:buSzPts val="1100"/>
              <a:buFont typeface="Arial"/>
              <a:buNone/>
            </a:pPr>
            <a:r>
              <a:rPr lang="en"/>
              <a:t>a native of South Carolina’s coastal area- having been reared on the banks of SC</a:t>
            </a:r>
            <a:endParaRPr/>
          </a:p>
          <a:p>
            <a:pPr indent="0" lvl="0" marL="0" rtl="0" algn="l">
              <a:spcBef>
                <a:spcPts val="0"/>
              </a:spcBef>
              <a:spcAft>
                <a:spcPts val="0"/>
              </a:spcAft>
              <a:buClr>
                <a:schemeClr val="dk1"/>
              </a:buClr>
              <a:buSzPts val="1100"/>
              <a:buFont typeface="Arial"/>
              <a:buNone/>
            </a:pPr>
            <a:r>
              <a:rPr lang="en"/>
              <a:t>in none other than Hollywood (just outside Charleston).</a:t>
            </a:r>
            <a:endParaRPr/>
          </a:p>
          <a:p>
            <a:pPr indent="0" lvl="0" marL="0" rtl="0" algn="l">
              <a:spcBef>
                <a:spcPts val="0"/>
              </a:spcBef>
              <a:spcAft>
                <a:spcPts val="0"/>
              </a:spcAft>
              <a:buClr>
                <a:schemeClr val="dk1"/>
              </a:buClr>
              <a:buSzPts val="1100"/>
              <a:buFont typeface="Arial"/>
              <a:buNone/>
            </a:pPr>
            <a:r>
              <a:rPr lang="en"/>
              <a:t>He is a proud Bobcat from Baptist Hill High…As well as an accomplished</a:t>
            </a:r>
            <a:endParaRPr/>
          </a:p>
          <a:p>
            <a:pPr indent="0" lvl="0" marL="0" rtl="0" algn="l">
              <a:spcBef>
                <a:spcPts val="0"/>
              </a:spcBef>
              <a:spcAft>
                <a:spcPts val="0"/>
              </a:spcAft>
              <a:buClr>
                <a:schemeClr val="dk1"/>
              </a:buClr>
              <a:buSzPts val="1100"/>
              <a:buFont typeface="Arial"/>
              <a:buNone/>
            </a:pPr>
            <a:r>
              <a:rPr lang="en"/>
              <a:t>graduate from Newberry College (Bachelor of Arts) and Clemson University</a:t>
            </a:r>
            <a:endParaRPr/>
          </a:p>
          <a:p>
            <a:pPr indent="0" lvl="0" marL="0" rtl="0" algn="l">
              <a:spcBef>
                <a:spcPts val="0"/>
              </a:spcBef>
              <a:spcAft>
                <a:spcPts val="0"/>
              </a:spcAft>
              <a:buClr>
                <a:schemeClr val="dk1"/>
              </a:buClr>
              <a:buSzPts val="1100"/>
              <a:buFont typeface="Arial"/>
              <a:buNone/>
            </a:pPr>
            <a:r>
              <a:rPr lang="en"/>
              <a:t>(Masters in Education). Commissioner Singleton’s areas of certification include:</a:t>
            </a:r>
            <a:endParaRPr/>
          </a:p>
          <a:p>
            <a:pPr indent="0" lvl="0" marL="0" rtl="0" algn="l">
              <a:spcBef>
                <a:spcPts val="0"/>
              </a:spcBef>
              <a:spcAft>
                <a:spcPts val="0"/>
              </a:spcAft>
              <a:buClr>
                <a:schemeClr val="dk1"/>
              </a:buClr>
              <a:buSzPts val="1100"/>
              <a:buFont typeface="Arial"/>
              <a:buNone/>
            </a:pPr>
            <a:r>
              <a:rPr lang="en"/>
              <a:t>Physical Education, Driver’s Education, Secondary Principalship and</a:t>
            </a:r>
            <a:endParaRPr/>
          </a:p>
          <a:p>
            <a:pPr indent="0" lvl="0" marL="0" rtl="0" algn="l">
              <a:spcBef>
                <a:spcPts val="0"/>
              </a:spcBef>
              <a:spcAft>
                <a:spcPts val="0"/>
              </a:spcAft>
              <a:buClr>
                <a:schemeClr val="dk1"/>
              </a:buClr>
              <a:buSzPts val="1100"/>
              <a:buFont typeface="Arial"/>
              <a:buNone/>
            </a:pPr>
            <a:r>
              <a:rPr lang="en"/>
              <a:t>Superintendency.</a:t>
            </a:r>
            <a:endParaRPr/>
          </a:p>
          <a:p>
            <a:pPr indent="0" lvl="0" marL="0" rtl="0" algn="l">
              <a:spcBef>
                <a:spcPts val="0"/>
              </a:spcBef>
              <a:spcAft>
                <a:spcPts val="0"/>
              </a:spcAft>
              <a:buClr>
                <a:schemeClr val="dk1"/>
              </a:buClr>
              <a:buSzPts val="1100"/>
              <a:buFont typeface="Arial"/>
              <a:buNone/>
            </a:pPr>
            <a:r>
              <a:rPr lang="en"/>
              <a:t>As a product of SC public schools, he combined his love for his home state and</a:t>
            </a:r>
            <a:endParaRPr/>
          </a:p>
          <a:p>
            <a:pPr indent="0" lvl="0" marL="0" rtl="0" algn="l">
              <a:spcBef>
                <a:spcPts val="0"/>
              </a:spcBef>
              <a:spcAft>
                <a:spcPts val="0"/>
              </a:spcAft>
              <a:buClr>
                <a:schemeClr val="dk1"/>
              </a:buClr>
              <a:buSzPts val="1100"/>
              <a:buFont typeface="Arial"/>
              <a:buNone/>
            </a:pPr>
            <a:r>
              <a:rPr lang="en"/>
              <a:t>academics by becoming a SC career educator. Commissioner Singleton has</a:t>
            </a:r>
            <a:endParaRPr/>
          </a:p>
          <a:p>
            <a:pPr indent="0" lvl="0" marL="0" rtl="0" algn="l">
              <a:spcBef>
                <a:spcPts val="0"/>
              </a:spcBef>
              <a:spcAft>
                <a:spcPts val="0"/>
              </a:spcAft>
              <a:buClr>
                <a:schemeClr val="dk1"/>
              </a:buClr>
              <a:buSzPts val="1100"/>
              <a:buFont typeface="Arial"/>
              <a:buNone/>
            </a:pPr>
            <a:r>
              <a:rPr lang="en"/>
              <a:t>served as an Educator, Coach, and Administrator in the public school systems of</a:t>
            </a:r>
            <a:endParaRPr/>
          </a:p>
          <a:p>
            <a:pPr indent="0" lvl="0" marL="0" rtl="0" algn="l">
              <a:spcBef>
                <a:spcPts val="0"/>
              </a:spcBef>
              <a:spcAft>
                <a:spcPts val="0"/>
              </a:spcAft>
              <a:buClr>
                <a:schemeClr val="dk1"/>
              </a:buClr>
              <a:buSzPts val="1100"/>
              <a:buFont typeface="Arial"/>
              <a:buNone/>
            </a:pPr>
            <a:r>
              <a:rPr lang="en"/>
              <a:t>South Carolina his entire career before accepting a leadership position with the</a:t>
            </a:r>
            <a:endParaRPr/>
          </a:p>
          <a:p>
            <a:pPr indent="0" lvl="0" marL="0" rtl="0" algn="l">
              <a:spcBef>
                <a:spcPts val="0"/>
              </a:spcBef>
              <a:spcAft>
                <a:spcPts val="0"/>
              </a:spcAft>
              <a:buClr>
                <a:schemeClr val="dk1"/>
              </a:buClr>
              <a:buSzPts val="1100"/>
              <a:buFont typeface="Arial"/>
              <a:buNone/>
            </a:pPr>
            <a:r>
              <a:rPr lang="en"/>
              <a:t>South Carolina High School League.</a:t>
            </a:r>
            <a:endParaRPr/>
          </a:p>
          <a:p>
            <a:pPr indent="0" lvl="0" marL="0" rtl="0" algn="l">
              <a:spcBef>
                <a:spcPts val="0"/>
              </a:spcBef>
              <a:spcAft>
                <a:spcPts val="0"/>
              </a:spcAft>
              <a:buClr>
                <a:schemeClr val="dk1"/>
              </a:buClr>
              <a:buSzPts val="1100"/>
              <a:buFont typeface="Arial"/>
              <a:buNone/>
            </a:pPr>
            <a:r>
              <a:rPr lang="en"/>
              <a:t>After fourteen exciting years on the front lines of academia, he accepted a</a:t>
            </a:r>
            <a:endParaRPr/>
          </a:p>
          <a:p>
            <a:pPr indent="0" lvl="0" marL="0" rtl="0" algn="l">
              <a:spcBef>
                <a:spcPts val="0"/>
              </a:spcBef>
              <a:spcAft>
                <a:spcPts val="0"/>
              </a:spcAft>
              <a:buClr>
                <a:schemeClr val="dk1"/>
              </a:buClr>
              <a:buSzPts val="1100"/>
              <a:buFont typeface="Arial"/>
              <a:buNone/>
            </a:pPr>
            <a:r>
              <a:rPr lang="en"/>
              <a:t>position as a SCHSL Assistant Executive Director. Within three years, he was</a:t>
            </a:r>
            <a:endParaRPr/>
          </a:p>
          <a:p>
            <a:pPr indent="0" lvl="0" marL="0" rtl="0" algn="l">
              <a:spcBef>
                <a:spcPts val="0"/>
              </a:spcBef>
              <a:spcAft>
                <a:spcPts val="0"/>
              </a:spcAft>
              <a:buClr>
                <a:schemeClr val="dk1"/>
              </a:buClr>
              <a:buSzPts val="1100"/>
              <a:buFont typeface="Arial"/>
              <a:buNone/>
            </a:pPr>
            <a:r>
              <a:rPr lang="en"/>
              <a:t>promoted to Associate Director. In 2005, he was named the Commissioner of</a:t>
            </a:r>
            <a:endParaRPr/>
          </a:p>
          <a:p>
            <a:pPr indent="0" lvl="0" marL="0" rtl="0" algn="l">
              <a:spcBef>
                <a:spcPts val="0"/>
              </a:spcBef>
              <a:spcAft>
                <a:spcPts val="0"/>
              </a:spcAft>
              <a:buClr>
                <a:schemeClr val="dk1"/>
              </a:buClr>
              <a:buSzPts val="1100"/>
              <a:buFont typeface="Arial"/>
              <a:buNone/>
            </a:pPr>
            <a:r>
              <a:rPr lang="en"/>
              <a:t>the SC High School League. He, along with an enthusiastic staff, is responsible</a:t>
            </a:r>
            <a:endParaRPr/>
          </a:p>
          <a:p>
            <a:pPr indent="0" lvl="0" marL="0" rtl="0" algn="l">
              <a:spcBef>
                <a:spcPts val="0"/>
              </a:spcBef>
              <a:spcAft>
                <a:spcPts val="0"/>
              </a:spcAft>
              <a:buClr>
                <a:schemeClr val="dk1"/>
              </a:buClr>
              <a:buSzPts val="1100"/>
              <a:buFont typeface="Arial"/>
              <a:buNone/>
            </a:pPr>
            <a:r>
              <a:rPr lang="en"/>
              <a:t>for governance of athletics in 217 high schools and 205 middle schools.</a:t>
            </a:r>
            <a:endParaRPr/>
          </a:p>
          <a:p>
            <a:pPr indent="0" lvl="0" marL="0" rtl="0" algn="l">
              <a:spcBef>
                <a:spcPts val="0"/>
              </a:spcBef>
              <a:spcAft>
                <a:spcPts val="0"/>
              </a:spcAft>
              <a:buClr>
                <a:schemeClr val="dk1"/>
              </a:buClr>
              <a:buSzPts val="1100"/>
              <a:buFont typeface="Arial"/>
              <a:buNone/>
            </a:pPr>
            <a:r>
              <a:rPr lang="en"/>
              <a:t>Nationally, his presence is felt as he has served on several National Federation</a:t>
            </a:r>
            <a:endParaRPr/>
          </a:p>
          <a:p>
            <a:pPr indent="0" lvl="0" marL="0" rtl="0" algn="l">
              <a:spcBef>
                <a:spcPts val="0"/>
              </a:spcBef>
              <a:spcAft>
                <a:spcPts val="0"/>
              </a:spcAft>
              <a:buClr>
                <a:schemeClr val="dk1"/>
              </a:buClr>
              <a:buSzPts val="1100"/>
              <a:buFont typeface="Arial"/>
              <a:buNone/>
            </a:pPr>
            <a:r>
              <a:rPr lang="en"/>
              <a:t>of High Schools (NFHS) committees that promote interscholastic athletics.</a:t>
            </a:r>
            <a:endParaRPr/>
          </a:p>
          <a:p>
            <a:pPr indent="0" lvl="0" marL="0" rtl="0" algn="l">
              <a:spcBef>
                <a:spcPts val="0"/>
              </a:spcBef>
              <a:spcAft>
                <a:spcPts val="0"/>
              </a:spcAft>
              <a:buClr>
                <a:schemeClr val="dk1"/>
              </a:buClr>
              <a:buSzPts val="1100"/>
              <a:buFont typeface="Arial"/>
              <a:buNone/>
            </a:pPr>
            <a:r>
              <a:rPr lang="en"/>
              <a:t>• Coaches Education</a:t>
            </a:r>
            <a:endParaRPr/>
          </a:p>
          <a:p>
            <a:pPr indent="0" lvl="0" marL="0" rtl="0" algn="l">
              <a:spcBef>
                <a:spcPts val="0"/>
              </a:spcBef>
              <a:spcAft>
                <a:spcPts val="0"/>
              </a:spcAft>
              <a:buClr>
                <a:schemeClr val="dk1"/>
              </a:buClr>
              <a:buSzPts val="1100"/>
              <a:buFont typeface="Arial"/>
              <a:buNone/>
            </a:pPr>
            <a:r>
              <a:rPr lang="en"/>
              <a:t>• Cross Country and Track &amp;amp; Field Rules</a:t>
            </a:r>
            <a:endParaRPr/>
          </a:p>
          <a:p>
            <a:pPr indent="0" lvl="0" marL="0" rtl="0" algn="l">
              <a:spcBef>
                <a:spcPts val="0"/>
              </a:spcBef>
              <a:spcAft>
                <a:spcPts val="0"/>
              </a:spcAft>
              <a:buClr>
                <a:schemeClr val="dk1"/>
              </a:buClr>
              <a:buSzPts val="1100"/>
              <a:buFont typeface="Arial"/>
              <a:buNone/>
            </a:pPr>
            <a:r>
              <a:rPr lang="en"/>
              <a:t>• Citizenship</a:t>
            </a:r>
            <a:endParaRPr/>
          </a:p>
          <a:p>
            <a:pPr indent="0" lvl="0" marL="0" rtl="0" algn="l">
              <a:spcBef>
                <a:spcPts val="0"/>
              </a:spcBef>
              <a:spcAft>
                <a:spcPts val="0"/>
              </a:spcAft>
              <a:buClr>
                <a:schemeClr val="dk1"/>
              </a:buClr>
              <a:buSzPts val="1100"/>
              <a:buFont typeface="Arial"/>
              <a:buNone/>
            </a:pPr>
            <a:r>
              <a:rPr lang="en"/>
              <a:t>• Equity</a:t>
            </a:r>
            <a:endParaRPr/>
          </a:p>
          <a:p>
            <a:pPr indent="0" lvl="0" marL="0" rtl="0" algn="l">
              <a:spcBef>
                <a:spcPts val="0"/>
              </a:spcBef>
              <a:spcAft>
                <a:spcPts val="0"/>
              </a:spcAft>
              <a:buClr>
                <a:schemeClr val="dk1"/>
              </a:buClr>
              <a:buSzPts val="1100"/>
              <a:buFont typeface="Arial"/>
              <a:buNone/>
            </a:pPr>
            <a:r>
              <a:rPr lang="en"/>
              <a:t>• National Federation of High Schools Strategic Plan</a:t>
            </a:r>
            <a:endParaRPr/>
          </a:p>
          <a:p>
            <a:pPr indent="0" lvl="0" marL="0" rtl="0" algn="l">
              <a:spcBef>
                <a:spcPts val="0"/>
              </a:spcBef>
              <a:spcAft>
                <a:spcPts val="0"/>
              </a:spcAft>
              <a:buClr>
                <a:schemeClr val="dk1"/>
              </a:buClr>
              <a:buSzPts val="1100"/>
              <a:buFont typeface="Arial"/>
              <a:buNone/>
            </a:pPr>
            <a:r>
              <a:rPr lang="en"/>
              <a:t>He has served as the President of the National Federation of High Schools Board</a:t>
            </a:r>
            <a:endParaRPr/>
          </a:p>
          <a:p>
            <a:pPr indent="0" lvl="0" marL="0" rtl="0" algn="l">
              <a:spcBef>
                <a:spcPts val="0"/>
              </a:spcBef>
              <a:spcAft>
                <a:spcPts val="0"/>
              </a:spcAft>
              <a:buClr>
                <a:schemeClr val="dk1"/>
              </a:buClr>
              <a:buSzPts val="1100"/>
              <a:buFont typeface="Arial"/>
              <a:buNone/>
            </a:pPr>
            <a:r>
              <a:rPr lang="en"/>
              <a:t>of Directors and as the NFHS Hall of Fame Committee Chairman.</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Jerome is married to the former Jacqueline Gibson of Hartsville, SC. They have</a:t>
            </a:r>
            <a:endParaRPr/>
          </a:p>
          <a:p>
            <a:pPr indent="0" lvl="0" marL="0" rtl="0" algn="l">
              <a:spcBef>
                <a:spcPts val="0"/>
              </a:spcBef>
              <a:spcAft>
                <a:spcPts val="0"/>
              </a:spcAft>
              <a:buClr>
                <a:schemeClr val="dk1"/>
              </a:buClr>
              <a:buSzPts val="1100"/>
              <a:buFont typeface="Arial"/>
              <a:buNone/>
            </a:pPr>
            <a:r>
              <a:rPr lang="en"/>
              <a:t>three children: two sons, a daughter, and 2 lovely granddaughters and a</a:t>
            </a:r>
            <a:endParaRPr/>
          </a:p>
          <a:p>
            <a:pPr indent="0" lvl="0" marL="0" rtl="0" algn="l">
              <a:spcBef>
                <a:spcPts val="0"/>
              </a:spcBef>
              <a:spcAft>
                <a:spcPts val="0"/>
              </a:spcAft>
              <a:buClr>
                <a:schemeClr val="dk1"/>
              </a:buClr>
              <a:buSzPts val="1100"/>
              <a:buFont typeface="Arial"/>
              <a:buNone/>
            </a:pPr>
            <a:r>
              <a:rPr lang="en"/>
              <a:t>newborn grandson.</a:t>
            </a:r>
            <a:endParaRPr/>
          </a:p>
          <a:p>
            <a:pPr indent="0" lvl="0" marL="0" rtl="0" algn="l">
              <a:spcBef>
                <a:spcPts val="0"/>
              </a:spcBef>
              <a:spcAft>
                <a:spcPts val="0"/>
              </a:spcAft>
              <a:buClr>
                <a:schemeClr val="dk1"/>
              </a:buClr>
              <a:buSzPts val="1100"/>
              <a:buFont typeface="Arial"/>
              <a:buNone/>
            </a:pPr>
            <a:r>
              <a:rPr lang="en"/>
              <a:t>His latest feat, earning a Doctorate of Education in Educational Leadership, has</a:t>
            </a:r>
            <a:endParaRPr/>
          </a:p>
          <a:p>
            <a:pPr indent="0" lvl="0" marL="0" rtl="0" algn="l">
              <a:spcBef>
                <a:spcPts val="0"/>
              </a:spcBef>
              <a:spcAft>
                <a:spcPts val="0"/>
              </a:spcAft>
              <a:buClr>
                <a:schemeClr val="dk1"/>
              </a:buClr>
              <a:buSzPts val="1100"/>
              <a:buFont typeface="Arial"/>
              <a:buNone/>
            </a:pPr>
            <a:r>
              <a:rPr lang="en"/>
              <a:t>put the crown on his list of achievements.</a:t>
            </a:r>
            <a:endParaRPr/>
          </a:p>
          <a:p>
            <a:pPr indent="0" lvl="0" marL="0" rtl="0" algn="l">
              <a:spcBef>
                <a:spcPts val="0"/>
              </a:spcBef>
              <a:spcAft>
                <a:spcPts val="0"/>
              </a:spcAft>
              <a:buClr>
                <a:schemeClr val="dk1"/>
              </a:buClr>
              <a:buSzPts val="1100"/>
              <a:buFont typeface="Arial"/>
              <a:buNone/>
            </a:pPr>
            <a:r>
              <a:rPr lang="en"/>
              <a:t>You will find him at local sporting events across the state on any given night or</a:t>
            </a:r>
            <a:endParaRPr/>
          </a:p>
          <a:p>
            <a:pPr indent="0" lvl="0" marL="0" rtl="0" algn="l">
              <a:spcBef>
                <a:spcPts val="0"/>
              </a:spcBef>
              <a:spcAft>
                <a:spcPts val="0"/>
              </a:spcAft>
              <a:buClr>
                <a:schemeClr val="dk1"/>
              </a:buClr>
              <a:buSzPts val="1100"/>
              <a:buFont typeface="Arial"/>
              <a:buNone/>
            </a:pPr>
            <a:r>
              <a:rPr lang="en"/>
              <a:t>meeting with state leaders who have a hand in improving the lives of SC student</a:t>
            </a:r>
            <a:endParaRPr/>
          </a:p>
          <a:p>
            <a:pPr indent="0" lvl="0" marL="0" rtl="0" algn="l">
              <a:spcBef>
                <a:spcPts val="0"/>
              </a:spcBef>
              <a:spcAft>
                <a:spcPts val="0"/>
              </a:spcAft>
              <a:buClr>
                <a:schemeClr val="dk1"/>
              </a:buClr>
              <a:buSzPts val="1100"/>
              <a:buFont typeface="Arial"/>
              <a:buNone/>
            </a:pPr>
            <a:r>
              <a:rPr lang="en"/>
              <a:t>athletes, both inside and outside the classroom. His life’s passion is to have all</a:t>
            </a:r>
            <a:endParaRPr/>
          </a:p>
          <a:p>
            <a:pPr indent="0" lvl="0" marL="0" rtl="0" algn="l">
              <a:spcBef>
                <a:spcPts val="0"/>
              </a:spcBef>
              <a:spcAft>
                <a:spcPts val="0"/>
              </a:spcAft>
              <a:buClr>
                <a:schemeClr val="dk1"/>
              </a:buClr>
              <a:buSzPts val="1100"/>
              <a:buFont typeface="Arial"/>
              <a:buNone/>
            </a:pPr>
            <a:r>
              <a:rPr lang="en"/>
              <a:t>school districts provide an unbiased, safe and invigorating atmosphere in which</a:t>
            </a:r>
            <a:endParaRPr/>
          </a:p>
          <a:p>
            <a:pPr indent="0" lvl="0" marL="0" rtl="0" algn="l">
              <a:spcBef>
                <a:spcPts val="0"/>
              </a:spcBef>
              <a:spcAft>
                <a:spcPts val="0"/>
              </a:spcAft>
              <a:buClr>
                <a:schemeClr val="dk1"/>
              </a:buClr>
              <a:buSzPts val="1100"/>
              <a:buFont typeface="Arial"/>
              <a:buNone/>
            </a:pPr>
            <a:r>
              <a:rPr lang="en"/>
              <a:t>children can learn and participate in athletics as they prepare for the challenges</a:t>
            </a:r>
            <a:endParaRPr/>
          </a:p>
          <a:p>
            <a:pPr indent="0" lvl="0" marL="0" rtl="0" algn="l">
              <a:spcBef>
                <a:spcPts val="0"/>
              </a:spcBef>
              <a:spcAft>
                <a:spcPts val="0"/>
              </a:spcAft>
              <a:buClr>
                <a:schemeClr val="dk1"/>
              </a:buClr>
              <a:buSzPts val="1100"/>
              <a:buFont typeface="Arial"/>
              <a:buNone/>
            </a:pPr>
            <a:r>
              <a:rPr lang="en"/>
              <a:t>of adulthood.</a:t>
            </a:r>
            <a:endParaRPr/>
          </a:p>
          <a:p>
            <a:pPr indent="0" lvl="0" marL="0" rtl="0" algn="l">
              <a:spcBef>
                <a:spcPts val="0"/>
              </a:spcBef>
              <a:spcAft>
                <a:spcPts val="0"/>
              </a:spcAft>
              <a:buNone/>
            </a:pPr>
            <a:r>
              <a:t/>
            </a:r>
            <a:endParaRPr/>
          </a:p>
        </p:txBody>
      </p:sp>
      <p:sp>
        <p:nvSpPr>
          <p:cNvPr id="478" name="Google Shape;478;g13ca95a6f77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3cb431662c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13cb431662c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3c7e10b18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13c7e10b18b_0_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3ca95a6f7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13ca95a6f77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307556ecad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1307556ecad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307556ecad_2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1307556ecad_2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3c7e10b18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13c7e10b18b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1307556ecad_2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1307556ecad_2_2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1307556ecad_2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1307556ecad_2_10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13c7e10b18b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13c7e10b18b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13c7e10b18b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13c7e10b18b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1369fcd220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1369fcd220b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3c7e10b18b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13c7e10b18b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3d01bd1643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13d01bd1643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3c7e10b18b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13c7e10b18b_0_11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13cee6b3ba5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13cee6b3ba5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13c7e10b18b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13c7e10b18b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13c7e10b18b_0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13c7e10b18b_0_1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13d01bd2abd_2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13d01bd2abd_2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3d01bd2abd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13d01bd2abd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8" name="Shape 658"/>
        <p:cNvGrpSpPr/>
        <p:nvPr/>
      </p:nvGrpSpPr>
      <p:grpSpPr>
        <a:xfrm>
          <a:off x="0" y="0"/>
          <a:ext cx="0" cy="0"/>
          <a:chOff x="0" y="0"/>
          <a:chExt cx="0" cy="0"/>
        </a:xfrm>
      </p:grpSpPr>
      <p:sp>
        <p:nvSpPr>
          <p:cNvPr id="659" name="Google Shape;659;g13d01bd2abd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0" name="Google Shape;660;g13d01bd2abd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g13d01bd2abd_2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6" name="Google Shape;666;g13d01bd2abd_2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3c7e10b18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g13c7e10b18b_0_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g13c7e10b18b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g13c7e10b18b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3d01bd164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13d01bd1643_0_2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3c7e10b18b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13c7e10b18b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13c7e10b18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g13c7e10b18b_0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13ce04ca11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13ce04ca11d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13ce04ca11d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13ce04ca11d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13d01bd2abd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g13d01bd2abd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3d9acf431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13d9acf431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g13d01bd2abd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g13d01bd2abd_1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f47fb9216a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gf47fb9216a_2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13d01bd2abd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g13d01bd2abd_1_1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3d01bd164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13d01bd1643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3d01bd1643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13d01bd1643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13d01bd1643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13d01bd1643_0_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3d01bd1643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13d01bd1643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8" name="Google Shape;5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59" name="Google Shape;5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5"/>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2" name="Google Shape;62;p15"/>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63" name="Google Shape;63;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4" name="Google Shape;64;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65" name="Google Shape;65;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6" name="Shape 66"/>
        <p:cNvGrpSpPr/>
        <p:nvPr/>
      </p:nvGrpSpPr>
      <p:grpSpPr>
        <a:xfrm>
          <a:off x="0" y="0"/>
          <a:ext cx="0" cy="0"/>
          <a:chOff x="0" y="0"/>
          <a:chExt cx="0" cy="0"/>
        </a:xfrm>
      </p:grpSpPr>
      <p:sp>
        <p:nvSpPr>
          <p:cNvPr id="67" name="Google Shape;6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68" name="Google Shape;68;p16"/>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69" name="Google Shape;69;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0" name="Google Shape;70;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1" name="Google Shape;71;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2" name="Shape 72"/>
        <p:cNvGrpSpPr/>
        <p:nvPr/>
      </p:nvGrpSpPr>
      <p:grpSpPr>
        <a:xfrm>
          <a:off x="0" y="0"/>
          <a:ext cx="0" cy="0"/>
          <a:chOff x="0" y="0"/>
          <a:chExt cx="0" cy="0"/>
        </a:xfrm>
      </p:grpSpPr>
      <p:sp>
        <p:nvSpPr>
          <p:cNvPr id="73" name="Google Shape;73;p17"/>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4" name="Google Shape;74;p17"/>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75" name="Google Shape;75;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6" name="Google Shape;76;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7" name="Google Shape;77;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8" name="Shape 78"/>
        <p:cNvGrpSpPr/>
        <p:nvPr/>
      </p:nvGrpSpPr>
      <p:grpSpPr>
        <a:xfrm>
          <a:off x="0" y="0"/>
          <a:ext cx="0" cy="0"/>
          <a:chOff x="0" y="0"/>
          <a:chExt cx="0" cy="0"/>
        </a:xfrm>
      </p:grpSpPr>
      <p:sp>
        <p:nvSpPr>
          <p:cNvPr id="79" name="Google Shape;79;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0" name="Google Shape;80;p18"/>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1" name="Google Shape;81;p18"/>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82" name="Google Shape;82;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4" name="Google Shape;84;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5" name="Shape 85"/>
        <p:cNvGrpSpPr/>
        <p:nvPr/>
      </p:nvGrpSpPr>
      <p:grpSpPr>
        <a:xfrm>
          <a:off x="0" y="0"/>
          <a:ext cx="0" cy="0"/>
          <a:chOff x="0" y="0"/>
          <a:chExt cx="0" cy="0"/>
        </a:xfrm>
      </p:grpSpPr>
      <p:sp>
        <p:nvSpPr>
          <p:cNvPr id="86" name="Google Shape;86;p19"/>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7" name="Google Shape;87;p19"/>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88" name="Google Shape;88;p19"/>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89" name="Google Shape;89;p19"/>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90" name="Google Shape;90;p19"/>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91" name="Google Shape;91;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2" name="Google Shape;92;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4" name="Shape 94"/>
        <p:cNvGrpSpPr/>
        <p:nvPr/>
      </p:nvGrpSpPr>
      <p:grpSpPr>
        <a:xfrm>
          <a:off x="0" y="0"/>
          <a:ext cx="0" cy="0"/>
          <a:chOff x="0" y="0"/>
          <a:chExt cx="0" cy="0"/>
        </a:xfrm>
      </p:grpSpPr>
      <p:sp>
        <p:nvSpPr>
          <p:cNvPr id="95" name="Google Shape;95;p20"/>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6" name="Google Shape;96;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7" name="Google Shape;97;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9" name="Shape 99"/>
        <p:cNvGrpSpPr/>
        <p:nvPr/>
      </p:nvGrpSpPr>
      <p:grpSpPr>
        <a:xfrm>
          <a:off x="0" y="0"/>
          <a:ext cx="0" cy="0"/>
          <a:chOff x="0" y="0"/>
          <a:chExt cx="0" cy="0"/>
        </a:xfrm>
      </p:grpSpPr>
      <p:sp>
        <p:nvSpPr>
          <p:cNvPr id="100" name="Google Shape;100;p21"/>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1" name="Google Shape;101;p21"/>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02" name="Google Shape;102;p21"/>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03" name="Google Shape;103;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6" name="Shape 106"/>
        <p:cNvGrpSpPr/>
        <p:nvPr/>
      </p:nvGrpSpPr>
      <p:grpSpPr>
        <a:xfrm>
          <a:off x="0" y="0"/>
          <a:ext cx="0" cy="0"/>
          <a:chOff x="0" y="0"/>
          <a:chExt cx="0" cy="0"/>
        </a:xfrm>
      </p:grpSpPr>
      <p:sp>
        <p:nvSpPr>
          <p:cNvPr id="107" name="Google Shape;107;p22"/>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22"/>
          <p:cNvSpPr/>
          <p:nvPr>
            <p:ph idx="2" type="pic"/>
          </p:nvPr>
        </p:nvSpPr>
        <p:spPr>
          <a:xfrm>
            <a:off x="896144" y="306388"/>
            <a:ext cx="2743200" cy="2057400"/>
          </a:xfrm>
          <a:prstGeom prst="rect">
            <a:avLst/>
          </a:prstGeom>
          <a:noFill/>
          <a:ln>
            <a:noFill/>
          </a:ln>
        </p:spPr>
      </p:sp>
      <p:sp>
        <p:nvSpPr>
          <p:cNvPr id="109" name="Google Shape;109;p22"/>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0" name="Google Shape;110;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13" name="Shape 113"/>
        <p:cNvGrpSpPr/>
        <p:nvPr/>
      </p:nvGrpSpPr>
      <p:grpSpPr>
        <a:xfrm>
          <a:off x="0" y="0"/>
          <a:ext cx="0" cy="0"/>
          <a:chOff x="0" y="0"/>
          <a:chExt cx="0" cy="0"/>
        </a:xfrm>
      </p:grpSpPr>
      <p:sp>
        <p:nvSpPr>
          <p:cNvPr id="114" name="Google Shape;114;p2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23"/>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16" name="Google Shape;116;p2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2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8" name="Google Shape;118;p2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19" name="Shape 119"/>
        <p:cNvGrpSpPr/>
        <p:nvPr/>
      </p:nvGrpSpPr>
      <p:grpSpPr>
        <a:xfrm>
          <a:off x="0" y="0"/>
          <a:ext cx="0" cy="0"/>
          <a:chOff x="0" y="0"/>
          <a:chExt cx="0" cy="0"/>
        </a:xfrm>
      </p:grpSpPr>
      <p:sp>
        <p:nvSpPr>
          <p:cNvPr id="120" name="Google Shape;120;p24"/>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1" name="Google Shape;121;p24"/>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2" name="Google Shape;122;p2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2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2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52" name="Google Shape;52;p13"/>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6.jp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6.jp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5.jp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6.jp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6.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jp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17.jpg"/><Relationship Id="rId5" Type="http://schemas.openxmlformats.org/officeDocument/2006/relationships/image" Target="../media/image16.jpg"/><Relationship Id="rId6" Type="http://schemas.openxmlformats.org/officeDocument/2006/relationships/image" Target="../media/image2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2.png"/><Relationship Id="rId4" Type="http://schemas.openxmlformats.org/officeDocument/2006/relationships/image" Target="../media/image12.png"/><Relationship Id="rId5"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2.png"/><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png"/><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14.jp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2.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5.jp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1.jp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1.jp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5.jpg"/><Relationship Id="rId4" Type="http://schemas.openxmlformats.org/officeDocument/2006/relationships/image" Target="../media/image7.png"/><Relationship Id="rId5" Type="http://schemas.openxmlformats.org/officeDocument/2006/relationships/hyperlink" Target="mailto:secretary@scata.or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5.jp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1.jpg"/><Relationship Id="rId4" Type="http://schemas.openxmlformats.org/officeDocument/2006/relationships/image" Target="../media/image2.png"/><Relationship Id="rId5" Type="http://schemas.openxmlformats.org/officeDocument/2006/relationships/image" Target="../media/image2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6.jp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5.jp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5.jp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2.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7.png"/><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21.jpg"/><Relationship Id="rId4" Type="http://schemas.openxmlformats.org/officeDocument/2006/relationships/image" Target="../media/image18.jpg"/><Relationship Id="rId5" Type="http://schemas.openxmlformats.org/officeDocument/2006/relationships/image" Target="../media/image2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35.png"/><Relationship Id="rId4" Type="http://schemas.openxmlformats.org/officeDocument/2006/relationships/image" Target="../media/image1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 Id="rId3" Type="http://schemas.openxmlformats.org/officeDocument/2006/relationships/image" Target="../media/image32.png"/><Relationship Id="rId4" Type="http://schemas.openxmlformats.org/officeDocument/2006/relationships/image" Target="../media/image3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 Id="rId3" Type="http://schemas.openxmlformats.org/officeDocument/2006/relationships/image" Target="../media/image2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2.png"/><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7.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2.png"/><Relationship Id="rId5" Type="http://schemas.openxmlformats.org/officeDocument/2006/relationships/hyperlink" Target="mailto:ataylo8@clemson.edu"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1.jp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1.jp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1.jp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7.pn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5.jp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7.png"/><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5.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6.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28" name="Shape 128"/>
        <p:cNvGrpSpPr/>
        <p:nvPr/>
      </p:nvGrpSpPr>
      <p:grpSpPr>
        <a:xfrm>
          <a:off x="0" y="0"/>
          <a:ext cx="0" cy="0"/>
          <a:chOff x="0" y="0"/>
          <a:chExt cx="0" cy="0"/>
        </a:xfrm>
      </p:grpSpPr>
      <p:sp>
        <p:nvSpPr>
          <p:cNvPr id="129" name="Google Shape;129;p25"/>
          <p:cNvSpPr/>
          <p:nvPr/>
        </p:nvSpPr>
        <p:spPr>
          <a:xfrm>
            <a:off x="722875" y="-1"/>
            <a:ext cx="2951400" cy="6114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30" name="Google Shape;130;p25"/>
          <p:cNvPicPr preferRelativeResize="0"/>
          <p:nvPr/>
        </p:nvPicPr>
        <p:blipFill rotWithShape="1">
          <a:blip r:embed="rId3">
            <a:alphaModFix/>
          </a:blip>
          <a:srcRect b="-1286" l="13239" r="44191" t="4537"/>
          <a:stretch/>
        </p:blipFill>
        <p:spPr>
          <a:xfrm>
            <a:off x="722875" y="783200"/>
            <a:ext cx="2960474" cy="4360300"/>
          </a:xfrm>
          <a:prstGeom prst="rect">
            <a:avLst/>
          </a:prstGeom>
          <a:noFill/>
          <a:ln>
            <a:noFill/>
          </a:ln>
        </p:spPr>
      </p:pic>
      <p:grpSp>
        <p:nvGrpSpPr>
          <p:cNvPr id="131" name="Google Shape;131;p25"/>
          <p:cNvGrpSpPr/>
          <p:nvPr/>
        </p:nvGrpSpPr>
        <p:grpSpPr>
          <a:xfrm>
            <a:off x="4804577" y="510775"/>
            <a:ext cx="3825248" cy="1765774"/>
            <a:chOff x="0" y="-9525"/>
            <a:chExt cx="8676000" cy="4708731"/>
          </a:xfrm>
        </p:grpSpPr>
        <p:sp>
          <p:nvSpPr>
            <p:cNvPr id="132" name="Google Shape;132;p25"/>
            <p:cNvSpPr txBox="1"/>
            <p:nvPr/>
          </p:nvSpPr>
          <p:spPr>
            <a:xfrm>
              <a:off x="0" y="-9525"/>
              <a:ext cx="8676000" cy="2709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 sz="3000">
                  <a:solidFill>
                    <a:srgbClr val="4D4A46"/>
                  </a:solidFill>
                  <a:latin typeface="Georgia"/>
                  <a:ea typeface="Georgia"/>
                  <a:cs typeface="Georgia"/>
                  <a:sym typeface="Georgia"/>
                </a:rPr>
                <a:t>CONSTITUTIONAL UPDATE</a:t>
              </a:r>
              <a:endParaRPr sz="700">
                <a:latin typeface="Georgia"/>
                <a:ea typeface="Georgia"/>
                <a:cs typeface="Georgia"/>
                <a:sym typeface="Georgia"/>
              </a:endParaRPr>
            </a:p>
          </p:txBody>
        </p:sp>
        <p:sp>
          <p:nvSpPr>
            <p:cNvPr id="133" name="Google Shape;133;p25"/>
            <p:cNvSpPr txBox="1"/>
            <p:nvPr/>
          </p:nvSpPr>
          <p:spPr>
            <a:xfrm>
              <a:off x="1215882" y="4083606"/>
              <a:ext cx="7460100" cy="6156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t/>
              </a:r>
              <a:endParaRPr sz="1500">
                <a:solidFill>
                  <a:srgbClr val="4D4A46"/>
                </a:solidFill>
                <a:latin typeface="Georgia"/>
                <a:ea typeface="Georgia"/>
                <a:cs typeface="Georgia"/>
                <a:sym typeface="Georgia"/>
              </a:endParaRPr>
            </a:p>
          </p:txBody>
        </p:sp>
      </p:grpSp>
      <p:pic>
        <p:nvPicPr>
          <p:cNvPr id="134" name="Google Shape;134;p25"/>
          <p:cNvPicPr preferRelativeResize="0"/>
          <p:nvPr/>
        </p:nvPicPr>
        <p:blipFill rotWithShape="1">
          <a:blip r:embed="rId4">
            <a:alphaModFix/>
          </a:blip>
          <a:srcRect b="9387" l="0" r="0" t="0"/>
          <a:stretch/>
        </p:blipFill>
        <p:spPr>
          <a:xfrm>
            <a:off x="7631199" y="4315048"/>
            <a:ext cx="1258400" cy="541900"/>
          </a:xfrm>
          <a:prstGeom prst="rect">
            <a:avLst/>
          </a:prstGeom>
          <a:noFill/>
          <a:ln>
            <a:noFill/>
          </a:ln>
        </p:spPr>
      </p:pic>
      <p:sp>
        <p:nvSpPr>
          <p:cNvPr id="135" name="Google Shape;135;p25"/>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244" name="Shape 244"/>
        <p:cNvGrpSpPr/>
        <p:nvPr/>
      </p:nvGrpSpPr>
      <p:grpSpPr>
        <a:xfrm>
          <a:off x="0" y="0"/>
          <a:ext cx="0" cy="0"/>
          <a:chOff x="0" y="0"/>
          <a:chExt cx="0" cy="0"/>
        </a:xfrm>
      </p:grpSpPr>
      <p:pic>
        <p:nvPicPr>
          <p:cNvPr id="245" name="Google Shape;245;p34"/>
          <p:cNvPicPr preferRelativeResize="0"/>
          <p:nvPr/>
        </p:nvPicPr>
        <p:blipFill rotWithShape="1">
          <a:blip r:embed="rId3">
            <a:alphaModFix/>
          </a:blip>
          <a:srcRect b="0" l="18542" r="47614" t="18850"/>
          <a:stretch/>
        </p:blipFill>
        <p:spPr>
          <a:xfrm>
            <a:off x="6458925" y="0"/>
            <a:ext cx="2547699" cy="3775700"/>
          </a:xfrm>
          <a:prstGeom prst="rect">
            <a:avLst/>
          </a:prstGeom>
          <a:noFill/>
          <a:ln>
            <a:noFill/>
          </a:ln>
        </p:spPr>
      </p:pic>
      <p:sp>
        <p:nvSpPr>
          <p:cNvPr id="246" name="Google Shape;246;p34"/>
          <p:cNvSpPr/>
          <p:nvPr/>
        </p:nvSpPr>
        <p:spPr>
          <a:xfrm>
            <a:off x="6458925" y="3942200"/>
            <a:ext cx="2548200" cy="12012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47" name="Google Shape;247;p34"/>
          <p:cNvPicPr preferRelativeResize="0"/>
          <p:nvPr/>
        </p:nvPicPr>
        <p:blipFill rotWithShape="1">
          <a:blip r:embed="rId4">
            <a:alphaModFix/>
          </a:blip>
          <a:srcRect b="9387" l="0" r="0" t="0"/>
          <a:stretch/>
        </p:blipFill>
        <p:spPr>
          <a:xfrm>
            <a:off x="7631199" y="4238848"/>
            <a:ext cx="1258400" cy="541900"/>
          </a:xfrm>
          <a:prstGeom prst="rect">
            <a:avLst/>
          </a:prstGeom>
          <a:noFill/>
          <a:ln>
            <a:noFill/>
          </a:ln>
          <a:effectLst>
            <a:outerShdw blurRad="57150" rotWithShape="0" algn="bl" dir="5400000" dist="19050">
              <a:srgbClr val="000000">
                <a:alpha val="50000"/>
              </a:srgbClr>
            </a:outerShdw>
          </a:effectLst>
        </p:spPr>
      </p:pic>
      <p:sp>
        <p:nvSpPr>
          <p:cNvPr id="248" name="Google Shape;248;p34"/>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
        <p:nvSpPr>
          <p:cNvPr id="249" name="Google Shape;249;p34"/>
          <p:cNvSpPr txBox="1"/>
          <p:nvPr/>
        </p:nvSpPr>
        <p:spPr>
          <a:xfrm>
            <a:off x="256350" y="387525"/>
            <a:ext cx="8631300" cy="523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GOVERNMENTAL AFFAIRS COMMITTEE</a:t>
            </a:r>
            <a:endParaRPr b="1" sz="2200">
              <a:solidFill>
                <a:srgbClr val="1A2A63"/>
              </a:solidFill>
              <a:latin typeface="Georgia"/>
              <a:ea typeface="Georgia"/>
              <a:cs typeface="Georgia"/>
              <a:sym typeface="Georgia"/>
            </a:endParaRPr>
          </a:p>
        </p:txBody>
      </p:sp>
      <p:graphicFrame>
        <p:nvGraphicFramePr>
          <p:cNvPr id="250" name="Google Shape;250;p34"/>
          <p:cNvGraphicFramePr/>
          <p:nvPr/>
        </p:nvGraphicFramePr>
        <p:xfrm>
          <a:off x="479775" y="910725"/>
          <a:ext cx="3000000" cy="3000000"/>
        </p:xfrm>
        <a:graphic>
          <a:graphicData uri="http://schemas.openxmlformats.org/drawingml/2006/table">
            <a:tbl>
              <a:tblPr>
                <a:noFill/>
                <a:tableStyleId>{8248B5D6-822B-4D2C-87A5-A0AF0CAAA962}</a:tableStyleId>
              </a:tblPr>
              <a:tblGrid>
                <a:gridCol w="1493000"/>
                <a:gridCol w="4352725"/>
              </a:tblGrid>
              <a:tr h="320000">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Mike Rice, MS, ATC, SCAT, NREMT, CKTP</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Jen Guiry, David Heim, Scott DeCiantis, Courtney Bowers</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t/>
                      </a:r>
                      <a:endParaRPr sz="900">
                        <a:latin typeface="Georgia"/>
                        <a:ea typeface="Georgia"/>
                        <a:cs typeface="Georgia"/>
                        <a:sym typeface="Georgia"/>
                      </a:endParaRPr>
                    </a:p>
                  </a:txBody>
                  <a:tcPr marT="91425" marB="91425" marR="91425" marL="91425"/>
                </a:tc>
              </a:tr>
            </a:tbl>
          </a:graphicData>
        </a:graphic>
      </p:graphicFrame>
      <p:sp>
        <p:nvSpPr>
          <p:cNvPr id="251" name="Google Shape;251;p34"/>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
        <p:nvSpPr>
          <p:cNvPr id="252" name="Google Shape;252;p34"/>
          <p:cNvSpPr txBox="1"/>
          <p:nvPr/>
        </p:nvSpPr>
        <p:spPr>
          <a:xfrm>
            <a:off x="256350" y="1993050"/>
            <a:ext cx="86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253" name="Google Shape;253;p34"/>
          <p:cNvSpPr txBox="1"/>
          <p:nvPr/>
        </p:nvSpPr>
        <p:spPr>
          <a:xfrm>
            <a:off x="256350" y="2222288"/>
            <a:ext cx="86313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Licensure Bill (H4179) did NOT pass this year. </a:t>
            </a:r>
            <a:endParaRPr>
              <a:solidFill>
                <a:srgbClr val="1A2A63"/>
              </a:solidFill>
              <a:latin typeface="Georgia"/>
              <a:ea typeface="Georgia"/>
              <a:cs typeface="Georgia"/>
              <a:sym typeface="Georgia"/>
            </a:endParaRPr>
          </a:p>
          <a:p>
            <a:pPr indent="0" lvl="0" marL="457200" rtl="0" algn="l">
              <a:spcBef>
                <a:spcPts val="0"/>
              </a:spcBef>
              <a:spcAft>
                <a:spcPts val="0"/>
              </a:spcAft>
              <a:buNone/>
            </a:pPr>
            <a:r>
              <a:t/>
            </a:r>
            <a:endParaRPr>
              <a:solidFill>
                <a:srgbClr val="1A2A63"/>
              </a:solidFill>
              <a:latin typeface="Georgia"/>
              <a:ea typeface="Georgia"/>
              <a:cs typeface="Georgia"/>
              <a:sym typeface="Georgia"/>
            </a:endParaRPr>
          </a:p>
        </p:txBody>
      </p:sp>
      <p:sp>
        <p:nvSpPr>
          <p:cNvPr id="254" name="Google Shape;254;p34"/>
          <p:cNvSpPr txBox="1"/>
          <p:nvPr/>
        </p:nvSpPr>
        <p:spPr>
          <a:xfrm>
            <a:off x="256350" y="3263000"/>
            <a:ext cx="86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255" name="Google Shape;255;p34"/>
          <p:cNvSpPr txBox="1"/>
          <p:nvPr/>
        </p:nvSpPr>
        <p:spPr>
          <a:xfrm>
            <a:off x="256350" y="3492238"/>
            <a:ext cx="86313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Hopefully to be able to conduct a Hit the Hill day 2023</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Will continue to push for Licensure in the next Legislative Session. </a:t>
            </a:r>
            <a:endParaRPr>
              <a:solidFill>
                <a:srgbClr val="1A2A63"/>
              </a:solidFill>
              <a:latin typeface="Georgia"/>
              <a:ea typeface="Georgia"/>
              <a:cs typeface="Georgia"/>
              <a:sym typeface="Georgia"/>
            </a:endParaRPr>
          </a:p>
          <a:p>
            <a:pPr indent="0" lvl="0" marL="0" rtl="0" algn="l">
              <a:spcBef>
                <a:spcPts val="0"/>
              </a:spcBef>
              <a:spcAft>
                <a:spcPts val="0"/>
              </a:spcAft>
              <a:buNone/>
            </a:pPr>
            <a:r>
              <a:t/>
            </a:r>
            <a:endParaRPr>
              <a:solidFill>
                <a:srgbClr val="1A2A63"/>
              </a:solidFill>
              <a:latin typeface="Georgia"/>
              <a:ea typeface="Georgia"/>
              <a:cs typeface="Georgia"/>
              <a:sym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259" name="Shape 259"/>
        <p:cNvGrpSpPr/>
        <p:nvPr/>
      </p:nvGrpSpPr>
      <p:grpSpPr>
        <a:xfrm>
          <a:off x="0" y="0"/>
          <a:ext cx="0" cy="0"/>
          <a:chOff x="0" y="0"/>
          <a:chExt cx="0" cy="0"/>
        </a:xfrm>
      </p:grpSpPr>
      <p:pic>
        <p:nvPicPr>
          <p:cNvPr id="260" name="Google Shape;260;p35"/>
          <p:cNvPicPr preferRelativeResize="0"/>
          <p:nvPr/>
        </p:nvPicPr>
        <p:blipFill rotWithShape="1">
          <a:blip r:embed="rId3">
            <a:alphaModFix/>
          </a:blip>
          <a:srcRect b="7239" l="35423" r="40982" t="13552"/>
          <a:stretch/>
        </p:blipFill>
        <p:spPr>
          <a:xfrm>
            <a:off x="136800" y="0"/>
            <a:ext cx="2483164" cy="3775725"/>
          </a:xfrm>
          <a:prstGeom prst="rect">
            <a:avLst/>
          </a:prstGeom>
          <a:noFill/>
          <a:ln>
            <a:noFill/>
          </a:ln>
        </p:spPr>
      </p:pic>
      <p:sp>
        <p:nvSpPr>
          <p:cNvPr id="261" name="Google Shape;261;p35"/>
          <p:cNvSpPr/>
          <p:nvPr/>
        </p:nvSpPr>
        <p:spPr>
          <a:xfrm>
            <a:off x="136800" y="3942225"/>
            <a:ext cx="2483700" cy="12012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62" name="Google Shape;262;p35"/>
          <p:cNvPicPr preferRelativeResize="0"/>
          <p:nvPr/>
        </p:nvPicPr>
        <p:blipFill rotWithShape="1">
          <a:blip r:embed="rId4">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263" name="Google Shape;263;p35"/>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264" name="Google Shape;264;p35"/>
          <p:cNvSpPr txBox="1"/>
          <p:nvPr/>
        </p:nvSpPr>
        <p:spPr>
          <a:xfrm>
            <a:off x="2710725" y="415400"/>
            <a:ext cx="6271800" cy="523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HISTORY COMMITTEE</a:t>
            </a:r>
            <a:endParaRPr b="1" sz="2200">
              <a:solidFill>
                <a:srgbClr val="1A2A63"/>
              </a:solidFill>
              <a:latin typeface="Georgia"/>
              <a:ea typeface="Georgia"/>
              <a:cs typeface="Georgia"/>
              <a:sym typeface="Georgia"/>
            </a:endParaRPr>
          </a:p>
        </p:txBody>
      </p:sp>
      <p:graphicFrame>
        <p:nvGraphicFramePr>
          <p:cNvPr id="265" name="Google Shape;265;p35"/>
          <p:cNvGraphicFramePr/>
          <p:nvPr/>
        </p:nvGraphicFramePr>
        <p:xfrm>
          <a:off x="2934150" y="938600"/>
          <a:ext cx="3000000" cy="3000000"/>
        </p:xfrm>
        <a:graphic>
          <a:graphicData uri="http://schemas.openxmlformats.org/drawingml/2006/table">
            <a:tbl>
              <a:tblPr>
                <a:noFill/>
                <a:tableStyleId>{8248B5D6-822B-4D2C-87A5-A0AF0CAAA962}</a:tableStyleId>
              </a:tblPr>
              <a:tblGrid>
                <a:gridCol w="1511450"/>
                <a:gridCol w="4334275"/>
              </a:tblGrid>
              <a:tr h="320000">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Walt Gainey</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Kim Bressler, Mark Buchman, Craig Clark, Kevin Ennis, Scott Little, </a:t>
                      </a:r>
                      <a:endParaRPr sz="900">
                        <a:latin typeface="Georgia"/>
                        <a:ea typeface="Georgia"/>
                        <a:cs typeface="Georgia"/>
                        <a:sym typeface="Georgia"/>
                      </a:endParaRPr>
                    </a:p>
                    <a:p>
                      <a:pPr indent="0" lvl="0" marL="0" rtl="0" algn="l">
                        <a:spcBef>
                          <a:spcPts val="0"/>
                        </a:spcBef>
                        <a:spcAft>
                          <a:spcPts val="0"/>
                        </a:spcAft>
                        <a:buNone/>
                      </a:pPr>
                      <a:r>
                        <a:rPr lang="en" sz="900">
                          <a:latin typeface="Georgia"/>
                          <a:ea typeface="Georgia"/>
                          <a:cs typeface="Georgia"/>
                          <a:sym typeface="Georgia"/>
                        </a:rPr>
                        <a:t>Jimmie Rogers, Mike Smith</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Walt Gainey</a:t>
                      </a:r>
                      <a:endParaRPr sz="900">
                        <a:latin typeface="Georgia"/>
                        <a:ea typeface="Georgia"/>
                        <a:cs typeface="Georgia"/>
                        <a:sym typeface="Georgia"/>
                      </a:endParaRPr>
                    </a:p>
                  </a:txBody>
                  <a:tcPr marT="91425" marB="91425" marR="91425" marL="91425"/>
                </a:tc>
              </a:tr>
            </a:tbl>
          </a:graphicData>
        </a:graphic>
      </p:graphicFrame>
      <p:sp>
        <p:nvSpPr>
          <p:cNvPr id="266" name="Google Shape;266;p35"/>
          <p:cNvSpPr txBox="1"/>
          <p:nvPr/>
        </p:nvSpPr>
        <p:spPr>
          <a:xfrm>
            <a:off x="2710725" y="202092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267" name="Google Shape;267;p35"/>
          <p:cNvSpPr txBox="1"/>
          <p:nvPr/>
        </p:nvSpPr>
        <p:spPr>
          <a:xfrm>
            <a:off x="2710725" y="2250175"/>
            <a:ext cx="60690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#1 Successfully added additional members to committee</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#2 Successfully continued to document Athletic Training in SC</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#3 Successfully completed first edition and updates of history book</a:t>
            </a:r>
            <a:endParaRPr>
              <a:solidFill>
                <a:srgbClr val="1A2A63"/>
              </a:solidFill>
              <a:latin typeface="Georgia"/>
              <a:ea typeface="Georgia"/>
              <a:cs typeface="Georgia"/>
              <a:sym typeface="Georgia"/>
            </a:endParaRPr>
          </a:p>
        </p:txBody>
      </p:sp>
      <p:sp>
        <p:nvSpPr>
          <p:cNvPr id="268" name="Google Shape;268;p35"/>
          <p:cNvSpPr txBox="1"/>
          <p:nvPr/>
        </p:nvSpPr>
        <p:spPr>
          <a:xfrm>
            <a:off x="2710725" y="329087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269" name="Google Shape;269;p35"/>
          <p:cNvSpPr txBox="1"/>
          <p:nvPr/>
        </p:nvSpPr>
        <p:spPr>
          <a:xfrm>
            <a:off x="2710725" y="3520125"/>
            <a:ext cx="60690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#1 Continue to document Athletic Training in SC</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#2 Staff History Booth at Symposium (Equipment/Supplies Display,              Videos, Info Intake, Brief History PowerPoint Presentation)</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#3 Update history book as needed</a:t>
            </a:r>
            <a:endParaRPr>
              <a:solidFill>
                <a:srgbClr val="1A2A63"/>
              </a:solidFill>
              <a:latin typeface="Georgia"/>
              <a:ea typeface="Georgia"/>
              <a:cs typeface="Georgia"/>
              <a:sym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273" name="Shape 273"/>
        <p:cNvGrpSpPr/>
        <p:nvPr/>
      </p:nvGrpSpPr>
      <p:grpSpPr>
        <a:xfrm>
          <a:off x="0" y="0"/>
          <a:ext cx="0" cy="0"/>
          <a:chOff x="0" y="0"/>
          <a:chExt cx="0" cy="0"/>
        </a:xfrm>
      </p:grpSpPr>
      <p:pic>
        <p:nvPicPr>
          <p:cNvPr id="274" name="Google Shape;274;p36"/>
          <p:cNvPicPr preferRelativeResize="0"/>
          <p:nvPr/>
        </p:nvPicPr>
        <p:blipFill rotWithShape="1">
          <a:blip r:embed="rId3">
            <a:alphaModFix/>
          </a:blip>
          <a:srcRect b="0" l="18542" r="47614" t="17211"/>
          <a:stretch/>
        </p:blipFill>
        <p:spPr>
          <a:xfrm>
            <a:off x="136800" y="0"/>
            <a:ext cx="2520081" cy="3851925"/>
          </a:xfrm>
          <a:prstGeom prst="rect">
            <a:avLst/>
          </a:prstGeom>
          <a:noFill/>
          <a:ln>
            <a:noFill/>
          </a:ln>
        </p:spPr>
      </p:pic>
      <p:sp>
        <p:nvSpPr>
          <p:cNvPr id="275" name="Google Shape;275;p36"/>
          <p:cNvSpPr/>
          <p:nvPr/>
        </p:nvSpPr>
        <p:spPr>
          <a:xfrm>
            <a:off x="136800" y="4018425"/>
            <a:ext cx="2520600" cy="11250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76" name="Google Shape;276;p36"/>
          <p:cNvPicPr preferRelativeResize="0"/>
          <p:nvPr/>
        </p:nvPicPr>
        <p:blipFill rotWithShape="1">
          <a:blip r:embed="rId4">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277" name="Google Shape;277;p36"/>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278" name="Google Shape;278;p36"/>
          <p:cNvSpPr txBox="1"/>
          <p:nvPr/>
        </p:nvSpPr>
        <p:spPr>
          <a:xfrm>
            <a:off x="2710725" y="415400"/>
            <a:ext cx="6271800" cy="523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HONORS &amp; AWARDS COMMITTEE</a:t>
            </a:r>
            <a:endParaRPr b="1" sz="2200">
              <a:solidFill>
                <a:srgbClr val="1A2A63"/>
              </a:solidFill>
              <a:latin typeface="Georgia"/>
              <a:ea typeface="Georgia"/>
              <a:cs typeface="Georgia"/>
              <a:sym typeface="Georgia"/>
            </a:endParaRPr>
          </a:p>
        </p:txBody>
      </p:sp>
      <p:graphicFrame>
        <p:nvGraphicFramePr>
          <p:cNvPr id="279" name="Google Shape;279;p36"/>
          <p:cNvGraphicFramePr/>
          <p:nvPr/>
        </p:nvGraphicFramePr>
        <p:xfrm>
          <a:off x="2934150" y="938600"/>
          <a:ext cx="3000000" cy="3000000"/>
        </p:xfrm>
        <a:graphic>
          <a:graphicData uri="http://schemas.openxmlformats.org/drawingml/2006/table">
            <a:tbl>
              <a:tblPr>
                <a:noFill/>
                <a:tableStyleId>{8248B5D6-822B-4D2C-87A5-A0AF0CAAA962}</a:tableStyleId>
              </a:tblPr>
              <a:tblGrid>
                <a:gridCol w="1511450"/>
                <a:gridCol w="4334275"/>
              </a:tblGrid>
              <a:tr h="320000">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George Wham*                                                             </a:t>
                      </a:r>
                      <a:r>
                        <a:rPr i="1" lang="en" sz="900">
                          <a:latin typeface="Georgia"/>
                          <a:ea typeface="Georgia"/>
                          <a:cs typeface="Georgia"/>
                          <a:sym typeface="Georgia"/>
                        </a:rPr>
                        <a:t>*indicates rolling off/or left state</a:t>
                      </a:r>
                      <a:endParaRPr i="1"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Jim Berry*, Clint Haggard, Emilie Miley*</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George Wham</a:t>
                      </a:r>
                      <a:endParaRPr sz="900">
                        <a:latin typeface="Georgia"/>
                        <a:ea typeface="Georgia"/>
                        <a:cs typeface="Georgia"/>
                        <a:sym typeface="Georgia"/>
                      </a:endParaRPr>
                    </a:p>
                  </a:txBody>
                  <a:tcPr marT="91425" marB="91425" marR="91425" marL="91425"/>
                </a:tc>
              </a:tr>
            </a:tbl>
          </a:graphicData>
        </a:graphic>
      </p:graphicFrame>
      <p:sp>
        <p:nvSpPr>
          <p:cNvPr id="280" name="Google Shape;280;p36"/>
          <p:cNvSpPr txBox="1"/>
          <p:nvPr/>
        </p:nvSpPr>
        <p:spPr>
          <a:xfrm>
            <a:off x="2710725" y="202092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281" name="Google Shape;281;p36"/>
          <p:cNvSpPr txBox="1"/>
          <p:nvPr/>
        </p:nvSpPr>
        <p:spPr>
          <a:xfrm>
            <a:off x="2710725" y="2250175"/>
            <a:ext cx="60690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Bill Warren - new Hoover Award Winner </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Nominations for NATA Awards accepted August 1-September 15</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Nominations for MAATA Awards accepted August 15-October 31</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SCATA awards nominations close April 15</a:t>
            </a:r>
            <a:endParaRPr>
              <a:solidFill>
                <a:srgbClr val="1A2A63"/>
              </a:solidFill>
              <a:latin typeface="Georgia"/>
              <a:ea typeface="Georgia"/>
              <a:cs typeface="Georgia"/>
              <a:sym typeface="Georgia"/>
            </a:endParaRPr>
          </a:p>
        </p:txBody>
      </p:sp>
      <p:sp>
        <p:nvSpPr>
          <p:cNvPr id="282" name="Google Shape;282;p36"/>
          <p:cNvSpPr txBox="1"/>
          <p:nvPr/>
        </p:nvSpPr>
        <p:spPr>
          <a:xfrm>
            <a:off x="2710725" y="329087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283" name="Google Shape;283;p36"/>
          <p:cNvSpPr txBox="1"/>
          <p:nvPr/>
        </p:nvSpPr>
        <p:spPr>
          <a:xfrm>
            <a:off x="2710725" y="3520125"/>
            <a:ext cx="61653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Transition committee members and integrate new responsibilities </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Increase the number of SCATA members nominated: NATA, MAATA, &amp; SCATA Awards</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Explore new ways to honor / recognize outstanding contributions of SCATA members</a:t>
            </a:r>
            <a:endParaRPr>
              <a:solidFill>
                <a:srgbClr val="1A2A63"/>
              </a:solidFill>
              <a:latin typeface="Georgia"/>
              <a:ea typeface="Georgia"/>
              <a:cs typeface="Georgia"/>
              <a:sym typeface="Georgi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287" name="Shape 287"/>
        <p:cNvGrpSpPr/>
        <p:nvPr/>
      </p:nvGrpSpPr>
      <p:grpSpPr>
        <a:xfrm>
          <a:off x="0" y="0"/>
          <a:ext cx="0" cy="0"/>
          <a:chOff x="0" y="0"/>
          <a:chExt cx="0" cy="0"/>
        </a:xfrm>
      </p:grpSpPr>
      <p:pic>
        <p:nvPicPr>
          <p:cNvPr id="288" name="Google Shape;288;p37"/>
          <p:cNvPicPr preferRelativeResize="0"/>
          <p:nvPr/>
        </p:nvPicPr>
        <p:blipFill rotWithShape="1">
          <a:blip r:embed="rId3">
            <a:alphaModFix/>
          </a:blip>
          <a:srcRect b="7239" l="35423" r="40982" t="13552"/>
          <a:stretch/>
        </p:blipFill>
        <p:spPr>
          <a:xfrm>
            <a:off x="136800" y="0"/>
            <a:ext cx="2483164" cy="3775725"/>
          </a:xfrm>
          <a:prstGeom prst="rect">
            <a:avLst/>
          </a:prstGeom>
          <a:noFill/>
          <a:ln>
            <a:noFill/>
          </a:ln>
        </p:spPr>
      </p:pic>
      <p:sp>
        <p:nvSpPr>
          <p:cNvPr id="289" name="Google Shape;289;p37"/>
          <p:cNvSpPr/>
          <p:nvPr/>
        </p:nvSpPr>
        <p:spPr>
          <a:xfrm>
            <a:off x="136800" y="3942225"/>
            <a:ext cx="2483700" cy="12012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90" name="Google Shape;290;p37"/>
          <p:cNvPicPr preferRelativeResize="0"/>
          <p:nvPr/>
        </p:nvPicPr>
        <p:blipFill rotWithShape="1">
          <a:blip r:embed="rId4">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291" name="Google Shape;291;p37"/>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292" name="Google Shape;292;p37"/>
          <p:cNvSpPr txBox="1"/>
          <p:nvPr/>
        </p:nvSpPr>
        <p:spPr>
          <a:xfrm>
            <a:off x="2710725" y="415400"/>
            <a:ext cx="6271800" cy="523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PROGRAM COMMITTEE</a:t>
            </a:r>
            <a:endParaRPr b="1" sz="2200">
              <a:solidFill>
                <a:srgbClr val="1A2A63"/>
              </a:solidFill>
              <a:latin typeface="Georgia"/>
              <a:ea typeface="Georgia"/>
              <a:cs typeface="Georgia"/>
              <a:sym typeface="Georgia"/>
            </a:endParaRPr>
          </a:p>
        </p:txBody>
      </p:sp>
      <p:graphicFrame>
        <p:nvGraphicFramePr>
          <p:cNvPr id="293" name="Google Shape;293;p37"/>
          <p:cNvGraphicFramePr/>
          <p:nvPr/>
        </p:nvGraphicFramePr>
        <p:xfrm>
          <a:off x="2934150" y="938600"/>
          <a:ext cx="3000000" cy="3000000"/>
        </p:xfrm>
        <a:graphic>
          <a:graphicData uri="http://schemas.openxmlformats.org/drawingml/2006/table">
            <a:tbl>
              <a:tblPr>
                <a:noFill/>
                <a:tableStyleId>{8248B5D6-822B-4D2C-87A5-A0AF0CAAA962}</a:tableStyleId>
              </a:tblPr>
              <a:tblGrid>
                <a:gridCol w="1511450"/>
                <a:gridCol w="4334275"/>
              </a:tblGrid>
              <a:tr h="320000">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Kyle Prothro, SCAT, ATC</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Michelle Lomanaco, Alice McClain, Molly Alexander, Stefanie Cox</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Kyle Prothro</a:t>
                      </a:r>
                      <a:endParaRPr sz="900">
                        <a:latin typeface="Georgia"/>
                        <a:ea typeface="Georgia"/>
                        <a:cs typeface="Georgia"/>
                        <a:sym typeface="Georgia"/>
                      </a:endParaRPr>
                    </a:p>
                  </a:txBody>
                  <a:tcPr marT="91425" marB="91425" marR="91425" marL="91425"/>
                </a:tc>
              </a:tr>
            </a:tbl>
          </a:graphicData>
        </a:graphic>
      </p:graphicFrame>
      <p:sp>
        <p:nvSpPr>
          <p:cNvPr id="294" name="Google Shape;294;p37"/>
          <p:cNvSpPr txBox="1"/>
          <p:nvPr/>
        </p:nvSpPr>
        <p:spPr>
          <a:xfrm>
            <a:off x="2710725" y="202092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295" name="Google Shape;295;p37"/>
          <p:cNvSpPr txBox="1"/>
          <p:nvPr/>
        </p:nvSpPr>
        <p:spPr>
          <a:xfrm>
            <a:off x="2710725" y="2250175"/>
            <a:ext cx="60690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Return to in person symposium after two year hiatus</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Expanding CEU opportunities through regionally based programming throughout the year</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Will begin planning for regional CME and 2023 symposium speakers as soon as possible</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Looking for several additional committee members</a:t>
            </a:r>
            <a:endParaRPr>
              <a:solidFill>
                <a:srgbClr val="1A2A63"/>
              </a:solidFill>
              <a:latin typeface="Georgia"/>
              <a:ea typeface="Georgia"/>
              <a:cs typeface="Georgia"/>
              <a:sym typeface="Georgia"/>
            </a:endParaRPr>
          </a:p>
        </p:txBody>
      </p:sp>
      <p:sp>
        <p:nvSpPr>
          <p:cNvPr id="296" name="Google Shape;296;p37"/>
          <p:cNvSpPr txBox="1"/>
          <p:nvPr/>
        </p:nvSpPr>
        <p:spPr>
          <a:xfrm>
            <a:off x="2710725" y="359567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297" name="Google Shape;297;p37"/>
          <p:cNvSpPr txBox="1"/>
          <p:nvPr/>
        </p:nvSpPr>
        <p:spPr>
          <a:xfrm>
            <a:off x="2710725" y="3901125"/>
            <a:ext cx="60690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Early identification of topics/speakers for 2023 symposium to meet memberships needs and provide superior programming</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Initiate regionally based CEU opportunities</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Expand committee and increase membership input into continuing education programming</a:t>
            </a:r>
            <a:endParaRPr>
              <a:solidFill>
                <a:srgbClr val="1A2A63"/>
              </a:solidFill>
              <a:latin typeface="Georgia"/>
              <a:ea typeface="Georgia"/>
              <a:cs typeface="Georgia"/>
              <a:sym typeface="Georg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301" name="Shape 301"/>
        <p:cNvGrpSpPr/>
        <p:nvPr/>
      </p:nvGrpSpPr>
      <p:grpSpPr>
        <a:xfrm>
          <a:off x="0" y="0"/>
          <a:ext cx="0" cy="0"/>
          <a:chOff x="0" y="0"/>
          <a:chExt cx="0" cy="0"/>
        </a:xfrm>
      </p:grpSpPr>
      <p:pic>
        <p:nvPicPr>
          <p:cNvPr id="302" name="Google Shape;302;p38"/>
          <p:cNvPicPr preferRelativeResize="0"/>
          <p:nvPr/>
        </p:nvPicPr>
        <p:blipFill rotWithShape="1">
          <a:blip r:embed="rId3">
            <a:alphaModFix/>
          </a:blip>
          <a:srcRect b="0" l="18542" r="47614" t="17211"/>
          <a:stretch/>
        </p:blipFill>
        <p:spPr>
          <a:xfrm>
            <a:off x="136800" y="0"/>
            <a:ext cx="2520081" cy="3851925"/>
          </a:xfrm>
          <a:prstGeom prst="rect">
            <a:avLst/>
          </a:prstGeom>
          <a:noFill/>
          <a:ln>
            <a:noFill/>
          </a:ln>
        </p:spPr>
      </p:pic>
      <p:sp>
        <p:nvSpPr>
          <p:cNvPr id="303" name="Google Shape;303;p38"/>
          <p:cNvSpPr/>
          <p:nvPr/>
        </p:nvSpPr>
        <p:spPr>
          <a:xfrm>
            <a:off x="136800" y="4018425"/>
            <a:ext cx="2520600" cy="11250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04" name="Google Shape;304;p38"/>
          <p:cNvPicPr preferRelativeResize="0"/>
          <p:nvPr/>
        </p:nvPicPr>
        <p:blipFill rotWithShape="1">
          <a:blip r:embed="rId4">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305" name="Google Shape;305;p38"/>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306" name="Google Shape;306;p38"/>
          <p:cNvSpPr txBox="1"/>
          <p:nvPr/>
        </p:nvSpPr>
        <p:spPr>
          <a:xfrm>
            <a:off x="2710725" y="415400"/>
            <a:ext cx="6271800" cy="523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PUBLIC RELATIONS COMMITTEE</a:t>
            </a:r>
            <a:endParaRPr b="1" sz="2200">
              <a:solidFill>
                <a:srgbClr val="1A2A63"/>
              </a:solidFill>
              <a:latin typeface="Georgia"/>
              <a:ea typeface="Georgia"/>
              <a:cs typeface="Georgia"/>
              <a:sym typeface="Georgia"/>
            </a:endParaRPr>
          </a:p>
        </p:txBody>
      </p:sp>
      <p:graphicFrame>
        <p:nvGraphicFramePr>
          <p:cNvPr id="307" name="Google Shape;307;p38"/>
          <p:cNvGraphicFramePr/>
          <p:nvPr/>
        </p:nvGraphicFramePr>
        <p:xfrm>
          <a:off x="2934150" y="938600"/>
          <a:ext cx="3000000" cy="3000000"/>
        </p:xfrm>
        <a:graphic>
          <a:graphicData uri="http://schemas.openxmlformats.org/drawingml/2006/table">
            <a:tbl>
              <a:tblPr>
                <a:noFill/>
                <a:tableStyleId>{8248B5D6-822B-4D2C-87A5-A0AF0CAAA962}</a:tableStyleId>
              </a:tblPr>
              <a:tblGrid>
                <a:gridCol w="1511450"/>
                <a:gridCol w="4334275"/>
              </a:tblGrid>
              <a:tr h="320000">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Abby DeDecker</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Amanda Taylor, Zachary Winkelmann</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t/>
                      </a:r>
                      <a:endParaRPr sz="900">
                        <a:latin typeface="Georgia"/>
                        <a:ea typeface="Georgia"/>
                        <a:cs typeface="Georgia"/>
                        <a:sym typeface="Georgia"/>
                      </a:endParaRPr>
                    </a:p>
                  </a:txBody>
                  <a:tcPr marT="91425" marB="91425" marR="91425" marL="91425"/>
                </a:tc>
              </a:tr>
            </a:tbl>
          </a:graphicData>
        </a:graphic>
      </p:graphicFrame>
      <p:sp>
        <p:nvSpPr>
          <p:cNvPr id="308" name="Google Shape;308;p38"/>
          <p:cNvSpPr txBox="1"/>
          <p:nvPr/>
        </p:nvSpPr>
        <p:spPr>
          <a:xfrm>
            <a:off x="2710725" y="202092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309" name="Google Shape;309;p38"/>
          <p:cNvSpPr txBox="1"/>
          <p:nvPr/>
        </p:nvSpPr>
        <p:spPr>
          <a:xfrm>
            <a:off x="2710725" y="2250175"/>
            <a:ext cx="60690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Need to look for replacement of all committee members.</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Successful NATM 5k, raised approx $1,200 for SafeSport Award Scholarship.</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Completed AT Spotlight, SafeSport School award spotlight to highlight members of our organization.</a:t>
            </a:r>
            <a:endParaRPr>
              <a:solidFill>
                <a:srgbClr val="1A2A63"/>
              </a:solidFill>
              <a:latin typeface="Georgia"/>
              <a:ea typeface="Georgia"/>
              <a:cs typeface="Georgia"/>
              <a:sym typeface="Georgia"/>
            </a:endParaRPr>
          </a:p>
        </p:txBody>
      </p:sp>
      <p:sp>
        <p:nvSpPr>
          <p:cNvPr id="310" name="Google Shape;310;p38"/>
          <p:cNvSpPr txBox="1"/>
          <p:nvPr/>
        </p:nvSpPr>
        <p:spPr>
          <a:xfrm>
            <a:off x="2710725" y="329087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311" name="Google Shape;311;p38"/>
          <p:cNvSpPr txBox="1"/>
          <p:nvPr/>
        </p:nvSpPr>
        <p:spPr>
          <a:xfrm>
            <a:off x="2710725" y="3520125"/>
            <a:ext cx="60690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Publish content 10x a month to social media feeds.</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Receive content from various committees to publish current events, info related to all areas of SCATA.</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Expand committee; looking for talent with graphic creating and social media expertise.</a:t>
            </a:r>
            <a:endParaRPr>
              <a:solidFill>
                <a:srgbClr val="1A2A63"/>
              </a:solidFill>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315" name="Shape 315"/>
        <p:cNvGrpSpPr/>
        <p:nvPr/>
      </p:nvGrpSpPr>
      <p:grpSpPr>
        <a:xfrm>
          <a:off x="0" y="0"/>
          <a:ext cx="0" cy="0"/>
          <a:chOff x="0" y="0"/>
          <a:chExt cx="0" cy="0"/>
        </a:xfrm>
      </p:grpSpPr>
      <p:pic>
        <p:nvPicPr>
          <p:cNvPr id="316" name="Google Shape;316;p39"/>
          <p:cNvPicPr preferRelativeResize="0"/>
          <p:nvPr/>
        </p:nvPicPr>
        <p:blipFill rotWithShape="1">
          <a:blip r:embed="rId3">
            <a:alphaModFix/>
          </a:blip>
          <a:srcRect b="7239" l="33914" r="40983" t="13552"/>
          <a:stretch/>
        </p:blipFill>
        <p:spPr>
          <a:xfrm>
            <a:off x="6421550" y="0"/>
            <a:ext cx="2585098" cy="3775699"/>
          </a:xfrm>
          <a:prstGeom prst="rect">
            <a:avLst/>
          </a:prstGeom>
          <a:noFill/>
          <a:ln>
            <a:noFill/>
          </a:ln>
        </p:spPr>
      </p:pic>
      <p:sp>
        <p:nvSpPr>
          <p:cNvPr id="317" name="Google Shape;317;p39"/>
          <p:cNvSpPr/>
          <p:nvPr/>
        </p:nvSpPr>
        <p:spPr>
          <a:xfrm>
            <a:off x="6422025" y="3942200"/>
            <a:ext cx="2585100" cy="12012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18" name="Google Shape;318;p39"/>
          <p:cNvSpPr txBox="1"/>
          <p:nvPr/>
        </p:nvSpPr>
        <p:spPr>
          <a:xfrm>
            <a:off x="256350" y="387525"/>
            <a:ext cx="8631300" cy="523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SECONDARY SCHOOL COMMITTEE</a:t>
            </a:r>
            <a:endParaRPr b="1" sz="2200">
              <a:solidFill>
                <a:srgbClr val="1A2A63"/>
              </a:solidFill>
              <a:latin typeface="Georgia"/>
              <a:ea typeface="Georgia"/>
              <a:cs typeface="Georgia"/>
              <a:sym typeface="Georgia"/>
            </a:endParaRPr>
          </a:p>
        </p:txBody>
      </p:sp>
      <p:graphicFrame>
        <p:nvGraphicFramePr>
          <p:cNvPr id="319" name="Google Shape;319;p39"/>
          <p:cNvGraphicFramePr/>
          <p:nvPr/>
        </p:nvGraphicFramePr>
        <p:xfrm>
          <a:off x="479775" y="910725"/>
          <a:ext cx="3000000" cy="3000000"/>
        </p:xfrm>
        <a:graphic>
          <a:graphicData uri="http://schemas.openxmlformats.org/drawingml/2006/table">
            <a:tbl>
              <a:tblPr>
                <a:noFill/>
                <a:tableStyleId>{8248B5D6-822B-4D2C-87A5-A0AF0CAAA962}</a:tableStyleId>
              </a:tblPr>
              <a:tblGrid>
                <a:gridCol w="1511450"/>
                <a:gridCol w="4334275"/>
              </a:tblGrid>
              <a:tr h="320000">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Shawn Zink</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Jason Keesee, Katy Campman, Nora Ann Pace, </a:t>
                      </a:r>
                      <a:endParaRPr sz="900">
                        <a:latin typeface="Georgia"/>
                        <a:ea typeface="Georgia"/>
                        <a:cs typeface="Georgia"/>
                        <a:sym typeface="Georgia"/>
                      </a:endParaRPr>
                    </a:p>
                    <a:p>
                      <a:pPr indent="0" lvl="0" marL="0" rtl="0" algn="l">
                        <a:spcBef>
                          <a:spcPts val="0"/>
                        </a:spcBef>
                        <a:spcAft>
                          <a:spcPts val="0"/>
                        </a:spcAft>
                        <a:buNone/>
                      </a:pPr>
                      <a:r>
                        <a:rPr lang="en" sz="900">
                          <a:latin typeface="Georgia"/>
                          <a:ea typeface="Georgia"/>
                          <a:cs typeface="Georgia"/>
                          <a:sym typeface="Georgia"/>
                        </a:rPr>
                        <a:t>April Taylor, Ben Merritt, Lauren Frick</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t/>
                      </a:r>
                      <a:endParaRPr sz="900">
                        <a:latin typeface="Georgia"/>
                        <a:ea typeface="Georgia"/>
                        <a:cs typeface="Georgia"/>
                        <a:sym typeface="Georgia"/>
                      </a:endParaRPr>
                    </a:p>
                  </a:txBody>
                  <a:tcPr marT="91425" marB="91425" marR="91425" marL="91425"/>
                </a:tc>
              </a:tr>
            </a:tbl>
          </a:graphicData>
        </a:graphic>
      </p:graphicFrame>
      <p:pic>
        <p:nvPicPr>
          <p:cNvPr id="320" name="Google Shape;320;p39"/>
          <p:cNvPicPr preferRelativeResize="0"/>
          <p:nvPr/>
        </p:nvPicPr>
        <p:blipFill rotWithShape="1">
          <a:blip r:embed="rId4">
            <a:alphaModFix/>
          </a:blip>
          <a:srcRect b="9387" l="0" r="0" t="0"/>
          <a:stretch/>
        </p:blipFill>
        <p:spPr>
          <a:xfrm>
            <a:off x="7631199" y="4238848"/>
            <a:ext cx="1258400" cy="541900"/>
          </a:xfrm>
          <a:prstGeom prst="rect">
            <a:avLst/>
          </a:prstGeom>
          <a:noFill/>
          <a:ln>
            <a:noFill/>
          </a:ln>
          <a:effectLst>
            <a:outerShdw blurRad="57150" rotWithShape="0" algn="bl" dir="5400000" dist="19050">
              <a:srgbClr val="000000">
                <a:alpha val="50000"/>
              </a:srgbClr>
            </a:outerShdw>
          </a:effectLst>
        </p:spPr>
      </p:pic>
      <p:sp>
        <p:nvSpPr>
          <p:cNvPr id="321" name="Google Shape;321;p39"/>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
        <p:nvSpPr>
          <p:cNvPr id="322" name="Google Shape;322;p39"/>
          <p:cNvSpPr txBox="1"/>
          <p:nvPr/>
        </p:nvSpPr>
        <p:spPr>
          <a:xfrm>
            <a:off x="256350" y="1993050"/>
            <a:ext cx="86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323" name="Google Shape;323;p39"/>
          <p:cNvSpPr txBox="1"/>
          <p:nvPr/>
        </p:nvSpPr>
        <p:spPr>
          <a:xfrm>
            <a:off x="256350" y="2222300"/>
            <a:ext cx="86313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Social Media Recognition of State Championship ATC’s</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Selection of All Star ATC’s/Student Aides (North/South, Shrine Bowl)</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Updating of Secondary Schools Directory</a:t>
            </a:r>
            <a:endParaRPr>
              <a:solidFill>
                <a:srgbClr val="1A2A63"/>
              </a:solidFill>
              <a:latin typeface="Georgia"/>
              <a:ea typeface="Georgia"/>
              <a:cs typeface="Georgia"/>
              <a:sym typeface="Georgia"/>
            </a:endParaRPr>
          </a:p>
        </p:txBody>
      </p:sp>
      <p:sp>
        <p:nvSpPr>
          <p:cNvPr id="324" name="Google Shape;324;p39"/>
          <p:cNvSpPr txBox="1"/>
          <p:nvPr/>
        </p:nvSpPr>
        <p:spPr>
          <a:xfrm>
            <a:off x="256350" y="2998300"/>
            <a:ext cx="86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325" name="Google Shape;325;p39"/>
          <p:cNvSpPr txBox="1"/>
          <p:nvPr/>
        </p:nvSpPr>
        <p:spPr>
          <a:xfrm>
            <a:off x="256350" y="3247975"/>
            <a:ext cx="86313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Looking into Mentoring Program for Young SS ATC’s</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Update of Mission/Vision Statements</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Working to remove obstacles for Committee Meetings</a:t>
            </a:r>
            <a:endParaRPr>
              <a:solidFill>
                <a:srgbClr val="1A2A63"/>
              </a:solidFill>
              <a:latin typeface="Georgia"/>
              <a:ea typeface="Georgia"/>
              <a:cs typeface="Georgia"/>
              <a:sym typeface="Georgia"/>
            </a:endParaRPr>
          </a:p>
          <a:p>
            <a:pPr indent="0" lvl="0" marL="457200" rtl="0" algn="l">
              <a:spcBef>
                <a:spcPts val="0"/>
              </a:spcBef>
              <a:spcAft>
                <a:spcPts val="0"/>
              </a:spcAft>
              <a:buNone/>
            </a:pPr>
            <a:r>
              <a:rPr lang="en">
                <a:solidFill>
                  <a:srgbClr val="1A2A63"/>
                </a:solidFill>
                <a:latin typeface="Georgia"/>
                <a:ea typeface="Georgia"/>
                <a:cs typeface="Georgia"/>
                <a:sym typeface="Georgia"/>
              </a:rPr>
              <a:t>due to work environments and schedules.</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Updating Criteria for Student Aides to work All-Star Games.</a:t>
            </a:r>
            <a:endParaRPr>
              <a:solidFill>
                <a:srgbClr val="1A2A63"/>
              </a:solidFill>
              <a:latin typeface="Georgia"/>
              <a:ea typeface="Georgia"/>
              <a:cs typeface="Georgia"/>
              <a:sym typeface="Georgi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329" name="Shape 329"/>
        <p:cNvGrpSpPr/>
        <p:nvPr/>
      </p:nvGrpSpPr>
      <p:grpSpPr>
        <a:xfrm>
          <a:off x="0" y="0"/>
          <a:ext cx="0" cy="0"/>
          <a:chOff x="0" y="0"/>
          <a:chExt cx="0" cy="0"/>
        </a:xfrm>
      </p:grpSpPr>
      <p:pic>
        <p:nvPicPr>
          <p:cNvPr id="330" name="Google Shape;330;p40"/>
          <p:cNvPicPr preferRelativeResize="0"/>
          <p:nvPr/>
        </p:nvPicPr>
        <p:blipFill rotWithShape="1">
          <a:blip r:embed="rId3">
            <a:alphaModFix/>
          </a:blip>
          <a:srcRect b="0" l="18542" r="47614" t="18850"/>
          <a:stretch/>
        </p:blipFill>
        <p:spPr>
          <a:xfrm>
            <a:off x="6458925" y="0"/>
            <a:ext cx="2547699" cy="3775700"/>
          </a:xfrm>
          <a:prstGeom prst="rect">
            <a:avLst/>
          </a:prstGeom>
          <a:noFill/>
          <a:ln>
            <a:noFill/>
          </a:ln>
        </p:spPr>
      </p:pic>
      <p:sp>
        <p:nvSpPr>
          <p:cNvPr id="331" name="Google Shape;331;p40"/>
          <p:cNvSpPr/>
          <p:nvPr/>
        </p:nvSpPr>
        <p:spPr>
          <a:xfrm>
            <a:off x="6458925" y="3942200"/>
            <a:ext cx="2548200" cy="12012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32" name="Google Shape;332;p40"/>
          <p:cNvPicPr preferRelativeResize="0"/>
          <p:nvPr/>
        </p:nvPicPr>
        <p:blipFill rotWithShape="1">
          <a:blip r:embed="rId4">
            <a:alphaModFix/>
          </a:blip>
          <a:srcRect b="9387" l="0" r="0" t="0"/>
          <a:stretch/>
        </p:blipFill>
        <p:spPr>
          <a:xfrm>
            <a:off x="7631199" y="4238848"/>
            <a:ext cx="1258400" cy="541900"/>
          </a:xfrm>
          <a:prstGeom prst="rect">
            <a:avLst/>
          </a:prstGeom>
          <a:noFill/>
          <a:ln>
            <a:noFill/>
          </a:ln>
          <a:effectLst>
            <a:outerShdw blurRad="57150" rotWithShape="0" algn="bl" dir="5400000" dist="19050">
              <a:srgbClr val="000000">
                <a:alpha val="50000"/>
              </a:srgbClr>
            </a:outerShdw>
          </a:effectLst>
        </p:spPr>
      </p:pic>
      <p:sp>
        <p:nvSpPr>
          <p:cNvPr id="333" name="Google Shape;333;p40"/>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
        <p:nvSpPr>
          <p:cNvPr id="334" name="Google Shape;334;p40"/>
          <p:cNvSpPr txBox="1"/>
          <p:nvPr/>
        </p:nvSpPr>
        <p:spPr>
          <a:xfrm>
            <a:off x="256350" y="82725"/>
            <a:ext cx="6069000" cy="861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SECONDARY SCHOOL STUDENT WORKSHOP</a:t>
            </a:r>
            <a:endParaRPr b="1" sz="2200">
              <a:solidFill>
                <a:srgbClr val="1A2A63"/>
              </a:solidFill>
              <a:latin typeface="Georgia"/>
              <a:ea typeface="Georgia"/>
              <a:cs typeface="Georgia"/>
              <a:sym typeface="Georgia"/>
            </a:endParaRPr>
          </a:p>
        </p:txBody>
      </p:sp>
      <p:graphicFrame>
        <p:nvGraphicFramePr>
          <p:cNvPr id="335" name="Google Shape;335;p40"/>
          <p:cNvGraphicFramePr/>
          <p:nvPr/>
        </p:nvGraphicFramePr>
        <p:xfrm>
          <a:off x="479775" y="910725"/>
          <a:ext cx="3000000" cy="3000000"/>
        </p:xfrm>
        <a:graphic>
          <a:graphicData uri="http://schemas.openxmlformats.org/drawingml/2006/table">
            <a:tbl>
              <a:tblPr>
                <a:noFill/>
                <a:tableStyleId>{8248B5D6-822B-4D2C-87A5-A0AF0CAAA962}</a:tableStyleId>
              </a:tblPr>
              <a:tblGrid>
                <a:gridCol w="1493000"/>
                <a:gridCol w="4352725"/>
              </a:tblGrid>
              <a:tr h="320000">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Hanna Beckman</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Vincent Albano, Andrew Ditch, Vanessa Fulbright, Amy Hand, Caitlin Hart, Alice McLaine, Jeremy McMichael, Jim Mensch, Brian Smith, Sam Weber</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Hanna Beckman</a:t>
                      </a:r>
                      <a:endParaRPr sz="900">
                        <a:latin typeface="Georgia"/>
                        <a:ea typeface="Georgia"/>
                        <a:cs typeface="Georgia"/>
                        <a:sym typeface="Georgia"/>
                      </a:endParaRPr>
                    </a:p>
                  </a:txBody>
                  <a:tcPr marT="91425" marB="91425" marR="91425" marL="91425"/>
                </a:tc>
              </a:tr>
            </a:tbl>
          </a:graphicData>
        </a:graphic>
      </p:graphicFrame>
      <p:sp>
        <p:nvSpPr>
          <p:cNvPr id="336" name="Google Shape;336;p40"/>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
        <p:nvSpPr>
          <p:cNvPr id="337" name="Google Shape;337;p40"/>
          <p:cNvSpPr txBox="1"/>
          <p:nvPr/>
        </p:nvSpPr>
        <p:spPr>
          <a:xfrm>
            <a:off x="256350" y="1993050"/>
            <a:ext cx="86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338" name="Google Shape;338;p40"/>
          <p:cNvSpPr txBox="1"/>
          <p:nvPr/>
        </p:nvSpPr>
        <p:spPr>
          <a:xfrm>
            <a:off x="256350" y="2222288"/>
            <a:ext cx="86313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We have not had an in-person workshop since February 2020</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2022 - videos made by several colleges / universities to be shared with </a:t>
            </a:r>
            <a:endParaRPr>
              <a:solidFill>
                <a:srgbClr val="1A2A63"/>
              </a:solidFill>
              <a:latin typeface="Georgia"/>
              <a:ea typeface="Georgia"/>
              <a:cs typeface="Georgia"/>
              <a:sym typeface="Georgia"/>
            </a:endParaRPr>
          </a:p>
          <a:p>
            <a:pPr indent="0" lvl="0" marL="457200" rtl="0" algn="l">
              <a:spcBef>
                <a:spcPts val="0"/>
              </a:spcBef>
              <a:spcAft>
                <a:spcPts val="0"/>
              </a:spcAft>
              <a:buNone/>
            </a:pPr>
            <a:r>
              <a:rPr lang="en">
                <a:solidFill>
                  <a:srgbClr val="1A2A63"/>
                </a:solidFill>
                <a:latin typeface="Georgia"/>
                <a:ea typeface="Georgia"/>
                <a:cs typeface="Georgia"/>
                <a:sym typeface="Georgia"/>
              </a:rPr>
              <a:t>secondary school ATs through the SCATA website as a free workshop</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SC Sports Medicine &amp; Orthopedic Center has been a faithful sponsor </a:t>
            </a:r>
            <a:endParaRPr>
              <a:solidFill>
                <a:srgbClr val="1A2A63"/>
              </a:solidFill>
              <a:latin typeface="Georgia"/>
              <a:ea typeface="Georgia"/>
              <a:cs typeface="Georgia"/>
              <a:sym typeface="Georgia"/>
            </a:endParaRPr>
          </a:p>
          <a:p>
            <a:pPr indent="0" lvl="0" marL="457200" rtl="0" algn="l">
              <a:spcBef>
                <a:spcPts val="0"/>
              </a:spcBef>
              <a:spcAft>
                <a:spcPts val="0"/>
              </a:spcAft>
              <a:buNone/>
            </a:pPr>
            <a:r>
              <a:rPr lang="en">
                <a:solidFill>
                  <a:srgbClr val="1A2A63"/>
                </a:solidFill>
                <a:latin typeface="Georgia"/>
                <a:ea typeface="Georgia"/>
                <a:cs typeface="Georgia"/>
                <a:sym typeface="Georgia"/>
              </a:rPr>
              <a:t>for several years- greatly appreciated</a:t>
            </a:r>
            <a:endParaRPr>
              <a:solidFill>
                <a:srgbClr val="1A2A63"/>
              </a:solidFill>
              <a:latin typeface="Georgia"/>
              <a:ea typeface="Georgia"/>
              <a:cs typeface="Georgia"/>
              <a:sym typeface="Georgia"/>
            </a:endParaRPr>
          </a:p>
        </p:txBody>
      </p:sp>
      <p:sp>
        <p:nvSpPr>
          <p:cNvPr id="339" name="Google Shape;339;p40"/>
          <p:cNvSpPr txBox="1"/>
          <p:nvPr/>
        </p:nvSpPr>
        <p:spPr>
          <a:xfrm>
            <a:off x="256350" y="3425000"/>
            <a:ext cx="86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340" name="Google Shape;340;p40"/>
          <p:cNvSpPr txBox="1"/>
          <p:nvPr/>
        </p:nvSpPr>
        <p:spPr>
          <a:xfrm>
            <a:off x="256350" y="3652963"/>
            <a:ext cx="86313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Have an in-person workshop</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Have at least 125 students register &amp; attend</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Have 3 sponsors at Level 2 Sponsorship of $300+</a:t>
            </a:r>
            <a:endParaRPr>
              <a:solidFill>
                <a:srgbClr val="1A2A63"/>
              </a:solidFill>
              <a:latin typeface="Georgia"/>
              <a:ea typeface="Georgia"/>
              <a:cs typeface="Georgia"/>
              <a:sym typeface="Georgi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344" name="Shape 344"/>
        <p:cNvGrpSpPr/>
        <p:nvPr/>
      </p:nvGrpSpPr>
      <p:grpSpPr>
        <a:xfrm>
          <a:off x="0" y="0"/>
          <a:ext cx="0" cy="0"/>
          <a:chOff x="0" y="0"/>
          <a:chExt cx="0" cy="0"/>
        </a:xfrm>
      </p:grpSpPr>
      <p:pic>
        <p:nvPicPr>
          <p:cNvPr id="345" name="Google Shape;345;p41"/>
          <p:cNvPicPr preferRelativeResize="0"/>
          <p:nvPr/>
        </p:nvPicPr>
        <p:blipFill rotWithShape="1">
          <a:blip r:embed="rId3">
            <a:alphaModFix/>
          </a:blip>
          <a:srcRect b="7239" l="35423" r="40982" t="13552"/>
          <a:stretch/>
        </p:blipFill>
        <p:spPr>
          <a:xfrm>
            <a:off x="136800" y="0"/>
            <a:ext cx="2483164" cy="3775725"/>
          </a:xfrm>
          <a:prstGeom prst="rect">
            <a:avLst/>
          </a:prstGeom>
          <a:noFill/>
          <a:ln>
            <a:noFill/>
          </a:ln>
        </p:spPr>
      </p:pic>
      <p:sp>
        <p:nvSpPr>
          <p:cNvPr id="346" name="Google Shape;346;p41"/>
          <p:cNvSpPr/>
          <p:nvPr/>
        </p:nvSpPr>
        <p:spPr>
          <a:xfrm>
            <a:off x="136800" y="3942225"/>
            <a:ext cx="2483700" cy="12012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47" name="Google Shape;347;p41"/>
          <p:cNvPicPr preferRelativeResize="0"/>
          <p:nvPr/>
        </p:nvPicPr>
        <p:blipFill rotWithShape="1">
          <a:blip r:embed="rId4">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348" name="Google Shape;348;p41"/>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349" name="Google Shape;349;p41"/>
          <p:cNvSpPr txBox="1"/>
          <p:nvPr/>
        </p:nvSpPr>
        <p:spPr>
          <a:xfrm>
            <a:off x="2710725" y="110600"/>
            <a:ext cx="6271800" cy="523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SPECIAL EVENTS COMMITTEE</a:t>
            </a:r>
            <a:endParaRPr b="1" sz="2200">
              <a:solidFill>
                <a:srgbClr val="1A2A63"/>
              </a:solidFill>
              <a:latin typeface="Georgia"/>
              <a:ea typeface="Georgia"/>
              <a:cs typeface="Georgia"/>
              <a:sym typeface="Georgia"/>
            </a:endParaRPr>
          </a:p>
        </p:txBody>
      </p:sp>
      <p:graphicFrame>
        <p:nvGraphicFramePr>
          <p:cNvPr id="350" name="Google Shape;350;p41"/>
          <p:cNvGraphicFramePr/>
          <p:nvPr/>
        </p:nvGraphicFramePr>
        <p:xfrm>
          <a:off x="2934000" y="687338"/>
          <a:ext cx="3000000" cy="3000000"/>
        </p:xfrm>
        <a:graphic>
          <a:graphicData uri="http://schemas.openxmlformats.org/drawingml/2006/table">
            <a:tbl>
              <a:tblPr>
                <a:noFill/>
                <a:tableStyleId>{8248B5D6-822B-4D2C-87A5-A0AF0CAAA962}</a:tableStyleId>
              </a:tblPr>
              <a:tblGrid>
                <a:gridCol w="1511450"/>
                <a:gridCol w="4334275"/>
              </a:tblGrid>
              <a:tr h="252375">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Mike Brown</a:t>
                      </a:r>
                      <a:endParaRPr sz="900">
                        <a:latin typeface="Georgia"/>
                        <a:ea typeface="Georgia"/>
                        <a:cs typeface="Georgia"/>
                        <a:sym typeface="Georgia"/>
                      </a:endParaRPr>
                    </a:p>
                  </a:txBody>
                  <a:tcPr marT="91425" marB="91425" marR="91425" marL="91425"/>
                </a:tc>
              </a:tr>
              <a:tr h="252375">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Jim Mensch, Stephanie Rosehart, Craig Oates, Kelly Turney</a:t>
                      </a:r>
                      <a:endParaRPr sz="900">
                        <a:latin typeface="Georgia"/>
                        <a:ea typeface="Georgia"/>
                        <a:cs typeface="Georgia"/>
                        <a:sym typeface="Georgia"/>
                      </a:endParaRPr>
                    </a:p>
                  </a:txBody>
                  <a:tcPr marT="91425" marB="91425" marR="91425" marL="91425"/>
                </a:tc>
              </a:tr>
              <a:tr h="252375">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Mike Brown</a:t>
                      </a:r>
                      <a:endParaRPr sz="900">
                        <a:latin typeface="Georgia"/>
                        <a:ea typeface="Georgia"/>
                        <a:cs typeface="Georgia"/>
                        <a:sym typeface="Georgia"/>
                      </a:endParaRPr>
                    </a:p>
                  </a:txBody>
                  <a:tcPr marT="91425" marB="91425" marR="91425" marL="91425"/>
                </a:tc>
              </a:tr>
            </a:tbl>
          </a:graphicData>
        </a:graphic>
      </p:graphicFrame>
      <p:sp>
        <p:nvSpPr>
          <p:cNvPr id="351" name="Google Shape;351;p41"/>
          <p:cNvSpPr txBox="1"/>
          <p:nvPr/>
        </p:nvSpPr>
        <p:spPr>
          <a:xfrm>
            <a:off x="2710725" y="202092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352" name="Google Shape;352;p41"/>
          <p:cNvSpPr txBox="1"/>
          <p:nvPr/>
        </p:nvSpPr>
        <p:spPr>
          <a:xfrm>
            <a:off x="2710725" y="2250175"/>
            <a:ext cx="60690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Golf Outing </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Scavenger Hunt: New event to foster connections amongst SCATA members following pre-convention courses.</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Thursday Social “Tailgate”: New twist on event to allow for wider connections and increased inclusion amongst all SCATA members.  </a:t>
            </a:r>
            <a:endParaRPr>
              <a:solidFill>
                <a:srgbClr val="1A2A63"/>
              </a:solidFill>
              <a:latin typeface="Georgia"/>
              <a:ea typeface="Georgia"/>
              <a:cs typeface="Georgia"/>
              <a:sym typeface="Georgia"/>
            </a:endParaRPr>
          </a:p>
        </p:txBody>
      </p:sp>
      <p:sp>
        <p:nvSpPr>
          <p:cNvPr id="353" name="Google Shape;353;p41"/>
          <p:cNvSpPr txBox="1"/>
          <p:nvPr/>
        </p:nvSpPr>
        <p:spPr>
          <a:xfrm>
            <a:off x="2710725" y="329087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354" name="Google Shape;354;p41"/>
          <p:cNvSpPr txBox="1"/>
          <p:nvPr/>
        </p:nvSpPr>
        <p:spPr>
          <a:xfrm>
            <a:off x="2710725" y="3520125"/>
            <a:ext cx="60690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Increase participation in social events surrounding SCATA convention</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Provide differing opportunities for professional development, collaboration, and facilitating further inclusion.  </a:t>
            </a:r>
            <a:endParaRPr>
              <a:solidFill>
                <a:srgbClr val="1A2A63"/>
              </a:solidFill>
              <a:latin typeface="Georgia"/>
              <a:ea typeface="Georgia"/>
              <a:cs typeface="Georgia"/>
              <a:sym typeface="Georgia"/>
            </a:endParaRPr>
          </a:p>
          <a:p>
            <a:pPr indent="0" lvl="0" marL="457200" rtl="0" algn="l">
              <a:spcBef>
                <a:spcPts val="0"/>
              </a:spcBef>
              <a:spcAft>
                <a:spcPts val="0"/>
              </a:spcAft>
              <a:buNone/>
            </a:pPr>
            <a:r>
              <a:t/>
            </a:r>
            <a:endParaRPr>
              <a:solidFill>
                <a:srgbClr val="1A2A63"/>
              </a:solidFill>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358" name="Shape 358"/>
        <p:cNvGrpSpPr/>
        <p:nvPr/>
      </p:nvGrpSpPr>
      <p:grpSpPr>
        <a:xfrm>
          <a:off x="0" y="0"/>
          <a:ext cx="0" cy="0"/>
          <a:chOff x="0" y="0"/>
          <a:chExt cx="0" cy="0"/>
        </a:xfrm>
      </p:grpSpPr>
      <p:pic>
        <p:nvPicPr>
          <p:cNvPr id="359" name="Google Shape;359;p42"/>
          <p:cNvPicPr preferRelativeResize="0"/>
          <p:nvPr/>
        </p:nvPicPr>
        <p:blipFill rotWithShape="1">
          <a:blip r:embed="rId3">
            <a:alphaModFix/>
          </a:blip>
          <a:srcRect b="0" l="18542" r="47614" t="17211"/>
          <a:stretch/>
        </p:blipFill>
        <p:spPr>
          <a:xfrm>
            <a:off x="136800" y="0"/>
            <a:ext cx="2520081" cy="3851925"/>
          </a:xfrm>
          <a:prstGeom prst="rect">
            <a:avLst/>
          </a:prstGeom>
          <a:noFill/>
          <a:ln>
            <a:noFill/>
          </a:ln>
        </p:spPr>
      </p:pic>
      <p:sp>
        <p:nvSpPr>
          <p:cNvPr id="360" name="Google Shape;360;p42"/>
          <p:cNvSpPr/>
          <p:nvPr/>
        </p:nvSpPr>
        <p:spPr>
          <a:xfrm>
            <a:off x="136800" y="4018425"/>
            <a:ext cx="2520600" cy="11250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61" name="Google Shape;361;p42"/>
          <p:cNvPicPr preferRelativeResize="0"/>
          <p:nvPr/>
        </p:nvPicPr>
        <p:blipFill rotWithShape="1">
          <a:blip r:embed="rId4">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362" name="Google Shape;362;p42"/>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363" name="Google Shape;363;p42"/>
          <p:cNvSpPr txBox="1"/>
          <p:nvPr/>
        </p:nvSpPr>
        <p:spPr>
          <a:xfrm>
            <a:off x="2710725" y="110600"/>
            <a:ext cx="6271800" cy="861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THIRD PARTY REIMBURSEMENT COMMITTEE</a:t>
            </a:r>
            <a:endParaRPr b="1" sz="2200">
              <a:solidFill>
                <a:srgbClr val="1A2A63"/>
              </a:solidFill>
              <a:latin typeface="Georgia"/>
              <a:ea typeface="Georgia"/>
              <a:cs typeface="Georgia"/>
              <a:sym typeface="Georgia"/>
            </a:endParaRPr>
          </a:p>
        </p:txBody>
      </p:sp>
      <p:graphicFrame>
        <p:nvGraphicFramePr>
          <p:cNvPr id="364" name="Google Shape;364;p42"/>
          <p:cNvGraphicFramePr/>
          <p:nvPr/>
        </p:nvGraphicFramePr>
        <p:xfrm>
          <a:off x="2934150" y="938600"/>
          <a:ext cx="3000000" cy="3000000"/>
        </p:xfrm>
        <a:graphic>
          <a:graphicData uri="http://schemas.openxmlformats.org/drawingml/2006/table">
            <a:tbl>
              <a:tblPr>
                <a:noFill/>
                <a:tableStyleId>{8248B5D6-822B-4D2C-87A5-A0AF0CAAA962}</a:tableStyleId>
              </a:tblPr>
              <a:tblGrid>
                <a:gridCol w="1511450"/>
                <a:gridCol w="4334275"/>
              </a:tblGrid>
              <a:tr h="320000">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Zachery Richards</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Jason Wimberly, John Lopez, Kyle Prothro, Matthew Lyden</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Zachery Richards</a:t>
                      </a:r>
                      <a:endParaRPr sz="900">
                        <a:latin typeface="Georgia"/>
                        <a:ea typeface="Georgia"/>
                        <a:cs typeface="Georgia"/>
                        <a:sym typeface="Georgia"/>
                      </a:endParaRPr>
                    </a:p>
                  </a:txBody>
                  <a:tcPr marT="91425" marB="91425" marR="91425" marL="91425"/>
                </a:tc>
              </a:tr>
            </a:tbl>
          </a:graphicData>
        </a:graphic>
      </p:graphicFrame>
      <p:sp>
        <p:nvSpPr>
          <p:cNvPr id="365" name="Google Shape;365;p42"/>
          <p:cNvSpPr txBox="1"/>
          <p:nvPr/>
        </p:nvSpPr>
        <p:spPr>
          <a:xfrm>
            <a:off x="2710725" y="202092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366" name="Google Shape;366;p42"/>
          <p:cNvSpPr txBox="1"/>
          <p:nvPr/>
        </p:nvSpPr>
        <p:spPr>
          <a:xfrm>
            <a:off x="2710725" y="2250175"/>
            <a:ext cx="60690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Met with Orthovise representatives Joe Greene and Chris Young to talk about next steps for TPR in SC. </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In our meeting we learned about “how” we could utilize TPR.</a:t>
            </a:r>
            <a:endParaRPr>
              <a:solidFill>
                <a:srgbClr val="1A2A63"/>
              </a:solidFill>
              <a:latin typeface="Georgia"/>
              <a:ea typeface="Georgia"/>
              <a:cs typeface="Georgia"/>
              <a:sym typeface="Georgia"/>
            </a:endParaRPr>
          </a:p>
          <a:p>
            <a:pPr indent="0" lvl="0" marL="457200" rtl="0" algn="l">
              <a:spcBef>
                <a:spcPts val="0"/>
              </a:spcBef>
              <a:spcAft>
                <a:spcPts val="0"/>
              </a:spcAft>
              <a:buNone/>
            </a:pPr>
            <a:r>
              <a:t/>
            </a:r>
            <a:endParaRPr>
              <a:solidFill>
                <a:srgbClr val="1A2A63"/>
              </a:solidFill>
              <a:latin typeface="Georgia"/>
              <a:ea typeface="Georgia"/>
              <a:cs typeface="Georgia"/>
              <a:sym typeface="Georgia"/>
            </a:endParaRPr>
          </a:p>
        </p:txBody>
      </p:sp>
      <p:sp>
        <p:nvSpPr>
          <p:cNvPr id="367" name="Google Shape;367;p42"/>
          <p:cNvSpPr txBox="1"/>
          <p:nvPr/>
        </p:nvSpPr>
        <p:spPr>
          <a:xfrm>
            <a:off x="2710725" y="329087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368" name="Google Shape;368;p42"/>
          <p:cNvSpPr txBox="1"/>
          <p:nvPr/>
        </p:nvSpPr>
        <p:spPr>
          <a:xfrm>
            <a:off x="2710725" y="3520125"/>
            <a:ext cx="60690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Help with licensure</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Once licensure is in place set up TPR bootcamp</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Educate membership on Third Party Reimbursement</a:t>
            </a:r>
            <a:endParaRPr>
              <a:solidFill>
                <a:srgbClr val="1A2A63"/>
              </a:solidFill>
              <a:latin typeface="Georgia"/>
              <a:ea typeface="Georgia"/>
              <a:cs typeface="Georgia"/>
              <a:sym typeface="Georgi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372" name="Shape 372"/>
        <p:cNvGrpSpPr/>
        <p:nvPr/>
      </p:nvGrpSpPr>
      <p:grpSpPr>
        <a:xfrm>
          <a:off x="0" y="0"/>
          <a:ext cx="0" cy="0"/>
          <a:chOff x="0" y="0"/>
          <a:chExt cx="0" cy="0"/>
        </a:xfrm>
      </p:grpSpPr>
      <p:pic>
        <p:nvPicPr>
          <p:cNvPr id="373" name="Google Shape;373;p43"/>
          <p:cNvPicPr preferRelativeResize="0"/>
          <p:nvPr/>
        </p:nvPicPr>
        <p:blipFill rotWithShape="1">
          <a:blip r:embed="rId3">
            <a:alphaModFix/>
          </a:blip>
          <a:srcRect b="7239" l="33914" r="40983" t="13552"/>
          <a:stretch/>
        </p:blipFill>
        <p:spPr>
          <a:xfrm>
            <a:off x="6421550" y="0"/>
            <a:ext cx="2585098" cy="3775699"/>
          </a:xfrm>
          <a:prstGeom prst="rect">
            <a:avLst/>
          </a:prstGeom>
          <a:noFill/>
          <a:ln>
            <a:noFill/>
          </a:ln>
        </p:spPr>
      </p:pic>
      <p:sp>
        <p:nvSpPr>
          <p:cNvPr id="374" name="Google Shape;374;p43"/>
          <p:cNvSpPr/>
          <p:nvPr/>
        </p:nvSpPr>
        <p:spPr>
          <a:xfrm>
            <a:off x="6422025" y="3942200"/>
            <a:ext cx="2585100" cy="12012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75" name="Google Shape;375;p43"/>
          <p:cNvSpPr txBox="1"/>
          <p:nvPr/>
        </p:nvSpPr>
        <p:spPr>
          <a:xfrm>
            <a:off x="256350" y="387525"/>
            <a:ext cx="8631300" cy="523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YOUNG PROFESSIONALS' COMMITTEE</a:t>
            </a:r>
            <a:endParaRPr b="1" sz="2200">
              <a:solidFill>
                <a:srgbClr val="1A2A63"/>
              </a:solidFill>
              <a:latin typeface="Georgia"/>
              <a:ea typeface="Georgia"/>
              <a:cs typeface="Georgia"/>
              <a:sym typeface="Georgia"/>
            </a:endParaRPr>
          </a:p>
        </p:txBody>
      </p:sp>
      <p:graphicFrame>
        <p:nvGraphicFramePr>
          <p:cNvPr id="376" name="Google Shape;376;p43"/>
          <p:cNvGraphicFramePr/>
          <p:nvPr/>
        </p:nvGraphicFramePr>
        <p:xfrm>
          <a:off x="479775" y="910725"/>
          <a:ext cx="3000000" cy="3000000"/>
        </p:xfrm>
        <a:graphic>
          <a:graphicData uri="http://schemas.openxmlformats.org/drawingml/2006/table">
            <a:tbl>
              <a:tblPr>
                <a:noFill/>
                <a:tableStyleId>{8248B5D6-822B-4D2C-87A5-A0AF0CAAA962}</a:tableStyleId>
              </a:tblPr>
              <a:tblGrid>
                <a:gridCol w="1511450"/>
                <a:gridCol w="4334275"/>
              </a:tblGrid>
              <a:tr h="320000">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Jared Williams (Outgoing) - Alanie Rhodes (Incoming)</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Kinsey Dunst, Abbey Earich, Erin Horton (Student), Avery Manbeck (Student) Krista Richards,  Savannah Venters (Student), Michaiah Wilson (Student)</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Joe Cauble</a:t>
                      </a:r>
                      <a:endParaRPr sz="900">
                        <a:latin typeface="Georgia"/>
                        <a:ea typeface="Georgia"/>
                        <a:cs typeface="Georgia"/>
                        <a:sym typeface="Georgia"/>
                      </a:endParaRPr>
                    </a:p>
                  </a:txBody>
                  <a:tcPr marT="91425" marB="91425" marR="91425" marL="91425"/>
                </a:tc>
              </a:tr>
            </a:tbl>
          </a:graphicData>
        </a:graphic>
      </p:graphicFrame>
      <p:pic>
        <p:nvPicPr>
          <p:cNvPr id="377" name="Google Shape;377;p43"/>
          <p:cNvPicPr preferRelativeResize="0"/>
          <p:nvPr/>
        </p:nvPicPr>
        <p:blipFill rotWithShape="1">
          <a:blip r:embed="rId4">
            <a:alphaModFix/>
          </a:blip>
          <a:srcRect b="9387" l="0" r="0" t="0"/>
          <a:stretch/>
        </p:blipFill>
        <p:spPr>
          <a:xfrm>
            <a:off x="7631199" y="4238848"/>
            <a:ext cx="1258400" cy="541900"/>
          </a:xfrm>
          <a:prstGeom prst="rect">
            <a:avLst/>
          </a:prstGeom>
          <a:noFill/>
          <a:ln>
            <a:noFill/>
          </a:ln>
          <a:effectLst>
            <a:outerShdw blurRad="57150" rotWithShape="0" algn="bl" dir="5400000" dist="19050">
              <a:srgbClr val="000000">
                <a:alpha val="50000"/>
              </a:srgbClr>
            </a:outerShdw>
          </a:effectLst>
        </p:spPr>
      </p:pic>
      <p:sp>
        <p:nvSpPr>
          <p:cNvPr id="378" name="Google Shape;378;p43"/>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
        <p:nvSpPr>
          <p:cNvPr id="379" name="Google Shape;379;p43"/>
          <p:cNvSpPr txBox="1"/>
          <p:nvPr/>
        </p:nvSpPr>
        <p:spPr>
          <a:xfrm>
            <a:off x="256350" y="2007913"/>
            <a:ext cx="86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380" name="Google Shape;380;p43"/>
          <p:cNvSpPr txBox="1"/>
          <p:nvPr/>
        </p:nvSpPr>
        <p:spPr>
          <a:xfrm>
            <a:off x="256350" y="2316038"/>
            <a:ext cx="86313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SCATA Book Club - Book 2</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SCATA Mentorship Project</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Student Symposium</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EPC and CAC Influence</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Committee Chair Update</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Committee Members Update</a:t>
            </a:r>
            <a:endParaRPr>
              <a:solidFill>
                <a:srgbClr val="1A2A63"/>
              </a:solidFill>
              <a:latin typeface="Georgia"/>
              <a:ea typeface="Georgia"/>
              <a:cs typeface="Georgia"/>
              <a:sym typeface="Georgia"/>
            </a:endParaRPr>
          </a:p>
        </p:txBody>
      </p:sp>
      <p:sp>
        <p:nvSpPr>
          <p:cNvPr id="381" name="Google Shape;381;p43"/>
          <p:cNvSpPr txBox="1"/>
          <p:nvPr/>
        </p:nvSpPr>
        <p:spPr>
          <a:xfrm>
            <a:off x="256350" y="3699800"/>
            <a:ext cx="86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382" name="Google Shape;382;p43"/>
          <p:cNvSpPr txBox="1"/>
          <p:nvPr/>
        </p:nvSpPr>
        <p:spPr>
          <a:xfrm>
            <a:off x="256350" y="3983913"/>
            <a:ext cx="8631300" cy="400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TBD</a:t>
            </a:r>
            <a:endParaRPr>
              <a:solidFill>
                <a:srgbClr val="1A2A63"/>
              </a:solidFill>
              <a:latin typeface="Georgia"/>
              <a:ea typeface="Georgia"/>
              <a:cs typeface="Georgia"/>
              <a:sym typeface="Georgi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39" name="Shape 139"/>
        <p:cNvGrpSpPr/>
        <p:nvPr/>
      </p:nvGrpSpPr>
      <p:grpSpPr>
        <a:xfrm>
          <a:off x="0" y="0"/>
          <a:ext cx="0" cy="0"/>
          <a:chOff x="0" y="0"/>
          <a:chExt cx="0" cy="0"/>
        </a:xfrm>
      </p:grpSpPr>
      <p:sp>
        <p:nvSpPr>
          <p:cNvPr id="140" name="Google Shape;140;p26"/>
          <p:cNvSpPr/>
          <p:nvPr/>
        </p:nvSpPr>
        <p:spPr>
          <a:xfrm>
            <a:off x="6043450" y="3942200"/>
            <a:ext cx="2430300" cy="1201200"/>
          </a:xfrm>
          <a:prstGeom prst="rect">
            <a:avLst/>
          </a:prstGeom>
          <a:solidFill>
            <a:srgbClr val="1A2A63">
              <a:alpha val="3490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41" name="Google Shape;141;p26"/>
          <p:cNvSpPr txBox="1"/>
          <p:nvPr/>
        </p:nvSpPr>
        <p:spPr>
          <a:xfrm>
            <a:off x="514350" y="1016002"/>
            <a:ext cx="5169000" cy="2772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None/>
            </a:pPr>
            <a:r>
              <a:rPr b="1" lang="en" sz="1800">
                <a:solidFill>
                  <a:srgbClr val="4D4A46"/>
                </a:solidFill>
                <a:latin typeface="Georgia"/>
                <a:ea typeface="Georgia"/>
                <a:cs typeface="Georgia"/>
                <a:sym typeface="Georgia"/>
              </a:rPr>
              <a:t>Constitutional Update Process</a:t>
            </a:r>
            <a:endParaRPr b="1" sz="700">
              <a:latin typeface="Georgia"/>
              <a:ea typeface="Georgia"/>
              <a:cs typeface="Georgia"/>
              <a:sym typeface="Georgia"/>
            </a:endParaRPr>
          </a:p>
        </p:txBody>
      </p:sp>
      <p:pic>
        <p:nvPicPr>
          <p:cNvPr id="142" name="Google Shape;142;p26"/>
          <p:cNvPicPr preferRelativeResize="0"/>
          <p:nvPr/>
        </p:nvPicPr>
        <p:blipFill rotWithShape="1">
          <a:blip r:embed="rId3">
            <a:alphaModFix/>
          </a:blip>
          <a:srcRect b="0" l="0" r="0" t="0"/>
          <a:stretch/>
        </p:blipFill>
        <p:spPr>
          <a:xfrm>
            <a:off x="7367320" y="4188321"/>
            <a:ext cx="1608866" cy="758113"/>
          </a:xfrm>
          <a:prstGeom prst="rect">
            <a:avLst/>
          </a:prstGeom>
          <a:noFill/>
          <a:ln>
            <a:noFill/>
          </a:ln>
        </p:spPr>
      </p:pic>
      <p:sp>
        <p:nvSpPr>
          <p:cNvPr id="143" name="Google Shape;143;p26"/>
          <p:cNvSpPr txBox="1"/>
          <p:nvPr/>
        </p:nvSpPr>
        <p:spPr>
          <a:xfrm>
            <a:off x="2617790" y="4856952"/>
            <a:ext cx="6271705" cy="172403"/>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100" u="none" cap="none" strike="noStrike">
                <a:solidFill>
                  <a:srgbClr val="1A2A63"/>
                </a:solidFill>
                <a:latin typeface="Arial"/>
                <a:ea typeface="Arial"/>
                <a:cs typeface="Arial"/>
                <a:sym typeface="Arial"/>
              </a:rPr>
              <a:t>South Carolina Athletic Trainers' Association's 2022 Annual Symposium</a:t>
            </a:r>
            <a:endParaRPr sz="700"/>
          </a:p>
        </p:txBody>
      </p:sp>
      <p:sp>
        <p:nvSpPr>
          <p:cNvPr id="144" name="Google Shape;144;p26"/>
          <p:cNvSpPr txBox="1"/>
          <p:nvPr/>
        </p:nvSpPr>
        <p:spPr>
          <a:xfrm>
            <a:off x="514350" y="1351925"/>
            <a:ext cx="5270400" cy="2555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During the first portion of the Business Meeting we will officially propose the changes and then open a Question and Answer session for membership to ask additional questions about the changes.</a:t>
            </a:r>
            <a:endParaRPr/>
          </a:p>
          <a:p>
            <a:pPr indent="-317500" lvl="0" marL="457200" rtl="0" algn="l">
              <a:spcBef>
                <a:spcPts val="0"/>
              </a:spcBef>
              <a:spcAft>
                <a:spcPts val="0"/>
              </a:spcAft>
              <a:buSzPts val="1400"/>
              <a:buChar char="●"/>
            </a:pPr>
            <a:r>
              <a:rPr lang="en"/>
              <a:t>Following the opening of the Q&amp;A session we will move on with the normal proceedings of the business meeting.</a:t>
            </a:r>
            <a:endParaRPr/>
          </a:p>
          <a:p>
            <a:pPr indent="-317500" lvl="0" marL="457200" rtl="0" algn="l">
              <a:spcBef>
                <a:spcPts val="0"/>
              </a:spcBef>
              <a:spcAft>
                <a:spcPts val="0"/>
              </a:spcAft>
              <a:buSzPts val="1400"/>
              <a:buChar char="●"/>
            </a:pPr>
            <a:r>
              <a:rPr lang="en"/>
              <a:t>In the closing session of the Business Meeting all eligible voting members at the business meeting will vote on the proposed changes.</a:t>
            </a:r>
            <a:endParaRPr/>
          </a:p>
          <a:p>
            <a:pPr indent="-317500" lvl="0" marL="457200" rtl="0" algn="l">
              <a:spcBef>
                <a:spcPts val="0"/>
              </a:spcBef>
              <a:spcAft>
                <a:spcPts val="0"/>
              </a:spcAft>
              <a:buSzPts val="1400"/>
              <a:buChar char="●"/>
            </a:pPr>
            <a:r>
              <a:rPr lang="en"/>
              <a:t>A two thirds majority will be necessary for the proposed changes to be adopted.</a:t>
            </a:r>
            <a:endParaRPr/>
          </a:p>
        </p:txBody>
      </p:sp>
      <p:pic>
        <p:nvPicPr>
          <p:cNvPr id="145" name="Google Shape;145;p26"/>
          <p:cNvPicPr preferRelativeResize="0"/>
          <p:nvPr/>
        </p:nvPicPr>
        <p:blipFill>
          <a:blip r:embed="rId4">
            <a:alphaModFix/>
          </a:blip>
          <a:stretch>
            <a:fillRect/>
          </a:stretch>
        </p:blipFill>
        <p:spPr>
          <a:xfrm>
            <a:off x="6043450" y="988450"/>
            <a:ext cx="2430401" cy="24304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386" name="Shape 386"/>
        <p:cNvGrpSpPr/>
        <p:nvPr/>
      </p:nvGrpSpPr>
      <p:grpSpPr>
        <a:xfrm>
          <a:off x="0" y="0"/>
          <a:ext cx="0" cy="0"/>
          <a:chOff x="0" y="0"/>
          <a:chExt cx="0" cy="0"/>
        </a:xfrm>
      </p:grpSpPr>
      <p:sp>
        <p:nvSpPr>
          <p:cNvPr id="387" name="Google Shape;387;p44"/>
          <p:cNvSpPr/>
          <p:nvPr/>
        </p:nvSpPr>
        <p:spPr>
          <a:xfrm>
            <a:off x="722875" y="-1"/>
            <a:ext cx="2951400" cy="6114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388" name="Google Shape;388;p44"/>
          <p:cNvPicPr preferRelativeResize="0"/>
          <p:nvPr/>
        </p:nvPicPr>
        <p:blipFill rotWithShape="1">
          <a:blip r:embed="rId3">
            <a:alphaModFix/>
          </a:blip>
          <a:srcRect b="3250" l="28713" r="28717" t="0"/>
          <a:stretch/>
        </p:blipFill>
        <p:spPr>
          <a:xfrm>
            <a:off x="722875" y="783200"/>
            <a:ext cx="2960474" cy="4360300"/>
          </a:xfrm>
          <a:prstGeom prst="rect">
            <a:avLst/>
          </a:prstGeom>
          <a:noFill/>
          <a:ln>
            <a:noFill/>
          </a:ln>
        </p:spPr>
      </p:pic>
      <p:grpSp>
        <p:nvGrpSpPr>
          <p:cNvPr id="389" name="Google Shape;389;p44"/>
          <p:cNvGrpSpPr/>
          <p:nvPr/>
        </p:nvGrpSpPr>
        <p:grpSpPr>
          <a:xfrm>
            <a:off x="4703327" y="510775"/>
            <a:ext cx="3926363" cy="1765777"/>
            <a:chOff x="-1794236" y="-9533"/>
            <a:chExt cx="10470300" cy="4708739"/>
          </a:xfrm>
        </p:grpSpPr>
        <p:sp>
          <p:nvSpPr>
            <p:cNvPr id="390" name="Google Shape;390;p44"/>
            <p:cNvSpPr txBox="1"/>
            <p:nvPr/>
          </p:nvSpPr>
          <p:spPr>
            <a:xfrm>
              <a:off x="-1794236" y="-9533"/>
              <a:ext cx="10470300" cy="2709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 sz="3000">
                  <a:solidFill>
                    <a:srgbClr val="4D4A46"/>
                  </a:solidFill>
                  <a:latin typeface="Georgia"/>
                  <a:ea typeface="Georgia"/>
                  <a:cs typeface="Georgia"/>
                  <a:sym typeface="Georgia"/>
                </a:rPr>
                <a:t>HONORS AND AWARDS</a:t>
              </a:r>
              <a:endParaRPr sz="700">
                <a:latin typeface="Georgia"/>
                <a:ea typeface="Georgia"/>
                <a:cs typeface="Georgia"/>
                <a:sym typeface="Georgia"/>
              </a:endParaRPr>
            </a:p>
          </p:txBody>
        </p:sp>
        <p:sp>
          <p:nvSpPr>
            <p:cNvPr id="391" name="Google Shape;391;p44"/>
            <p:cNvSpPr txBox="1"/>
            <p:nvPr/>
          </p:nvSpPr>
          <p:spPr>
            <a:xfrm>
              <a:off x="1215882" y="4083606"/>
              <a:ext cx="7460100" cy="6156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t/>
              </a:r>
              <a:endParaRPr sz="1500">
                <a:solidFill>
                  <a:srgbClr val="4D4A46"/>
                </a:solidFill>
                <a:latin typeface="Georgia"/>
                <a:ea typeface="Georgia"/>
                <a:cs typeface="Georgia"/>
                <a:sym typeface="Georgia"/>
              </a:endParaRPr>
            </a:p>
          </p:txBody>
        </p:sp>
      </p:grpSp>
      <p:pic>
        <p:nvPicPr>
          <p:cNvPr id="392" name="Google Shape;392;p44"/>
          <p:cNvPicPr preferRelativeResize="0"/>
          <p:nvPr/>
        </p:nvPicPr>
        <p:blipFill rotWithShape="1">
          <a:blip r:embed="rId4">
            <a:alphaModFix/>
          </a:blip>
          <a:srcRect b="9387" l="0" r="0" t="0"/>
          <a:stretch/>
        </p:blipFill>
        <p:spPr>
          <a:xfrm>
            <a:off x="7631199" y="4315048"/>
            <a:ext cx="1258400" cy="541900"/>
          </a:xfrm>
          <a:prstGeom prst="rect">
            <a:avLst/>
          </a:prstGeom>
          <a:noFill/>
          <a:ln>
            <a:noFill/>
          </a:ln>
        </p:spPr>
      </p:pic>
      <p:sp>
        <p:nvSpPr>
          <p:cNvPr id="393" name="Google Shape;393;p44"/>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397" name="Shape 397"/>
        <p:cNvGrpSpPr/>
        <p:nvPr/>
      </p:nvGrpSpPr>
      <p:grpSpPr>
        <a:xfrm>
          <a:off x="0" y="0"/>
          <a:ext cx="0" cy="0"/>
          <a:chOff x="0" y="0"/>
          <a:chExt cx="0" cy="0"/>
        </a:xfrm>
      </p:grpSpPr>
      <p:sp>
        <p:nvSpPr>
          <p:cNvPr id="398" name="Google Shape;398;p45"/>
          <p:cNvSpPr txBox="1"/>
          <p:nvPr/>
        </p:nvSpPr>
        <p:spPr>
          <a:xfrm>
            <a:off x="514350" y="775283"/>
            <a:ext cx="64917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000">
                <a:solidFill>
                  <a:srgbClr val="4D4A46"/>
                </a:solidFill>
                <a:latin typeface="Georgia"/>
                <a:ea typeface="Georgia"/>
                <a:cs typeface="Georgia"/>
                <a:sym typeface="Georgia"/>
              </a:rPr>
              <a:t>Scholarship </a:t>
            </a:r>
            <a:r>
              <a:rPr lang="en" sz="3000">
                <a:solidFill>
                  <a:srgbClr val="4D4A46"/>
                </a:solidFill>
                <a:latin typeface="Georgia"/>
                <a:ea typeface="Georgia"/>
                <a:cs typeface="Georgia"/>
                <a:sym typeface="Georgia"/>
              </a:rPr>
              <a:t>Awards</a:t>
            </a:r>
            <a:endParaRPr sz="700">
              <a:latin typeface="Georgia"/>
              <a:ea typeface="Georgia"/>
              <a:cs typeface="Georgia"/>
              <a:sym typeface="Georgia"/>
            </a:endParaRPr>
          </a:p>
        </p:txBody>
      </p:sp>
      <p:sp>
        <p:nvSpPr>
          <p:cNvPr id="399" name="Google Shape;399;p45"/>
          <p:cNvSpPr/>
          <p:nvPr/>
        </p:nvSpPr>
        <p:spPr>
          <a:xfrm>
            <a:off x="179300" y="1489675"/>
            <a:ext cx="8851800" cy="31986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00" name="Google Shape;400;p45"/>
          <p:cNvPicPr preferRelativeResize="0"/>
          <p:nvPr/>
        </p:nvPicPr>
        <p:blipFill rotWithShape="1">
          <a:blip r:embed="rId3">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401" name="Google Shape;401;p45"/>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402" name="Google Shape;402;p45"/>
          <p:cNvSpPr txBox="1"/>
          <p:nvPr/>
        </p:nvSpPr>
        <p:spPr>
          <a:xfrm>
            <a:off x="179300" y="3708750"/>
            <a:ext cx="33057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Georgia"/>
                <a:ea typeface="Georgia"/>
                <a:cs typeface="Georgia"/>
                <a:sym typeface="Georgia"/>
              </a:rPr>
              <a:t>Hannah Sobeski Scholarship</a:t>
            </a:r>
            <a:endParaRPr sz="1200">
              <a:latin typeface="Georgia"/>
              <a:ea typeface="Georgia"/>
              <a:cs typeface="Georgia"/>
              <a:sym typeface="Georgia"/>
            </a:endParaRPr>
          </a:p>
          <a:p>
            <a:pPr indent="0" lvl="0" marL="0" rtl="0" algn="ctr">
              <a:spcBef>
                <a:spcPts val="0"/>
              </a:spcBef>
              <a:spcAft>
                <a:spcPts val="0"/>
              </a:spcAft>
              <a:buNone/>
            </a:pPr>
            <a:r>
              <a:rPr b="1" lang="en" sz="1200">
                <a:solidFill>
                  <a:schemeClr val="dk1"/>
                </a:solidFill>
                <a:latin typeface="Georgia"/>
                <a:ea typeface="Georgia"/>
                <a:cs typeface="Georgia"/>
                <a:sym typeface="Georgia"/>
              </a:rPr>
              <a:t>Hayden Pare</a:t>
            </a:r>
            <a:endParaRPr b="1" sz="1200">
              <a:solidFill>
                <a:schemeClr val="dk1"/>
              </a:solidFill>
              <a:latin typeface="Georgia"/>
              <a:ea typeface="Georgia"/>
              <a:cs typeface="Georgia"/>
              <a:sym typeface="Georgia"/>
            </a:endParaRPr>
          </a:p>
          <a:p>
            <a:pPr indent="0" lvl="0" marL="0" rtl="0" algn="ctr">
              <a:spcBef>
                <a:spcPts val="0"/>
              </a:spcBef>
              <a:spcAft>
                <a:spcPts val="0"/>
              </a:spcAft>
              <a:buNone/>
            </a:pPr>
            <a:r>
              <a:rPr i="1" lang="en" sz="1200">
                <a:solidFill>
                  <a:schemeClr val="dk1"/>
                </a:solidFill>
                <a:latin typeface="Georgia"/>
                <a:ea typeface="Georgia"/>
                <a:cs typeface="Georgia"/>
                <a:sym typeface="Georgia"/>
              </a:rPr>
              <a:t>Riverside High School</a:t>
            </a:r>
            <a:endParaRPr i="1" sz="1200">
              <a:solidFill>
                <a:schemeClr val="dk1"/>
              </a:solidFill>
              <a:latin typeface="Georgia"/>
              <a:ea typeface="Georgia"/>
              <a:cs typeface="Georgia"/>
              <a:sym typeface="Georgia"/>
            </a:endParaRPr>
          </a:p>
        </p:txBody>
      </p:sp>
      <p:pic>
        <p:nvPicPr>
          <p:cNvPr id="403" name="Google Shape;403;p45"/>
          <p:cNvPicPr preferRelativeResize="0"/>
          <p:nvPr/>
        </p:nvPicPr>
        <p:blipFill>
          <a:blip r:embed="rId4">
            <a:alphaModFix/>
          </a:blip>
          <a:stretch>
            <a:fillRect/>
          </a:stretch>
        </p:blipFill>
        <p:spPr>
          <a:xfrm>
            <a:off x="3871650" y="1729188"/>
            <a:ext cx="1258400" cy="1888026"/>
          </a:xfrm>
          <a:prstGeom prst="rect">
            <a:avLst/>
          </a:prstGeom>
          <a:noFill/>
          <a:ln>
            <a:noFill/>
          </a:ln>
          <a:effectLst>
            <a:outerShdw blurRad="57150" rotWithShape="0" algn="bl" dir="5400000" dist="19050">
              <a:srgbClr val="000000">
                <a:alpha val="50000"/>
              </a:srgbClr>
            </a:outerShdw>
          </a:effectLst>
        </p:spPr>
      </p:pic>
      <p:pic>
        <p:nvPicPr>
          <p:cNvPr id="404" name="Google Shape;404;p45"/>
          <p:cNvPicPr preferRelativeResize="0"/>
          <p:nvPr/>
        </p:nvPicPr>
        <p:blipFill>
          <a:blip r:embed="rId5">
            <a:alphaModFix/>
          </a:blip>
          <a:stretch>
            <a:fillRect/>
          </a:stretch>
        </p:blipFill>
        <p:spPr>
          <a:xfrm>
            <a:off x="6753625" y="1729200"/>
            <a:ext cx="1258400" cy="1888077"/>
          </a:xfrm>
          <a:prstGeom prst="rect">
            <a:avLst/>
          </a:prstGeom>
          <a:noFill/>
          <a:ln>
            <a:noFill/>
          </a:ln>
          <a:effectLst>
            <a:outerShdw blurRad="57150" rotWithShape="0" algn="bl" dir="5400000" dist="19050">
              <a:srgbClr val="000000">
                <a:alpha val="50000"/>
              </a:srgbClr>
            </a:outerShdw>
          </a:effectLst>
        </p:spPr>
      </p:pic>
      <p:sp>
        <p:nvSpPr>
          <p:cNvPr id="405" name="Google Shape;405;p45"/>
          <p:cNvSpPr txBox="1"/>
          <p:nvPr/>
        </p:nvSpPr>
        <p:spPr>
          <a:xfrm>
            <a:off x="3085950" y="3708750"/>
            <a:ext cx="2972100" cy="79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1200">
                <a:solidFill>
                  <a:schemeClr val="dk1"/>
                </a:solidFill>
                <a:latin typeface="Georgia"/>
                <a:ea typeface="Georgia"/>
                <a:cs typeface="Georgia"/>
                <a:sym typeface="Georgia"/>
              </a:rPr>
              <a:t>Terry Lewis Memorial Professional</a:t>
            </a:r>
            <a:endParaRPr sz="1200">
              <a:solidFill>
                <a:schemeClr val="dk1"/>
              </a:solidFill>
              <a:latin typeface="Georgia"/>
              <a:ea typeface="Georgia"/>
              <a:cs typeface="Georgia"/>
              <a:sym typeface="Georgia"/>
            </a:endParaRPr>
          </a:p>
          <a:p>
            <a:pPr indent="0" lvl="0" marL="0" rtl="0" algn="ctr">
              <a:lnSpc>
                <a:spcPct val="115000"/>
              </a:lnSpc>
              <a:spcBef>
                <a:spcPts val="0"/>
              </a:spcBef>
              <a:spcAft>
                <a:spcPts val="0"/>
              </a:spcAft>
              <a:buNone/>
            </a:pPr>
            <a:r>
              <a:rPr b="1" lang="en" sz="1200">
                <a:solidFill>
                  <a:schemeClr val="dk1"/>
                </a:solidFill>
                <a:latin typeface="Georgia"/>
                <a:ea typeface="Georgia"/>
                <a:cs typeface="Georgia"/>
                <a:sym typeface="Georgia"/>
              </a:rPr>
              <a:t>Christina Welmaker</a:t>
            </a:r>
            <a:endParaRPr b="1" sz="1200">
              <a:solidFill>
                <a:schemeClr val="dk1"/>
              </a:solidFill>
              <a:latin typeface="Georgia"/>
              <a:ea typeface="Georgia"/>
              <a:cs typeface="Georgia"/>
              <a:sym typeface="Georgia"/>
            </a:endParaRPr>
          </a:p>
          <a:p>
            <a:pPr indent="0" lvl="0" marL="0" rtl="0" algn="ctr">
              <a:lnSpc>
                <a:spcPct val="115000"/>
              </a:lnSpc>
              <a:spcBef>
                <a:spcPts val="0"/>
              </a:spcBef>
              <a:spcAft>
                <a:spcPts val="0"/>
              </a:spcAft>
              <a:buClr>
                <a:schemeClr val="dk1"/>
              </a:buClr>
              <a:buSzPts val="1100"/>
              <a:buFont typeface="Arial"/>
              <a:buNone/>
            </a:pPr>
            <a:r>
              <a:rPr i="1" lang="en" sz="1200">
                <a:solidFill>
                  <a:schemeClr val="dk1"/>
                </a:solidFill>
                <a:latin typeface="Georgia"/>
                <a:ea typeface="Georgia"/>
                <a:cs typeface="Georgia"/>
                <a:sym typeface="Georgia"/>
              </a:rPr>
              <a:t>University of South Carolina</a:t>
            </a:r>
            <a:endParaRPr i="1" sz="1200">
              <a:solidFill>
                <a:schemeClr val="dk1"/>
              </a:solidFill>
              <a:latin typeface="Georgia"/>
              <a:ea typeface="Georgia"/>
              <a:cs typeface="Georgia"/>
              <a:sym typeface="Georgia"/>
            </a:endParaRPr>
          </a:p>
        </p:txBody>
      </p:sp>
      <p:sp>
        <p:nvSpPr>
          <p:cNvPr id="406" name="Google Shape;406;p45"/>
          <p:cNvSpPr txBox="1"/>
          <p:nvPr/>
        </p:nvSpPr>
        <p:spPr>
          <a:xfrm>
            <a:off x="5920775" y="3708738"/>
            <a:ext cx="3043800" cy="79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lang="en" sz="1200">
                <a:solidFill>
                  <a:schemeClr val="dk1"/>
                </a:solidFill>
                <a:latin typeface="Georgia"/>
                <a:ea typeface="Georgia"/>
                <a:cs typeface="Georgia"/>
                <a:sym typeface="Georgia"/>
              </a:rPr>
              <a:t>Terry Lewis Memorial Post-Professional</a:t>
            </a:r>
            <a:endParaRPr sz="1200">
              <a:solidFill>
                <a:schemeClr val="dk1"/>
              </a:solidFill>
              <a:latin typeface="Georgia"/>
              <a:ea typeface="Georgia"/>
              <a:cs typeface="Georgia"/>
              <a:sym typeface="Georgia"/>
            </a:endParaRPr>
          </a:p>
          <a:p>
            <a:pPr indent="0" lvl="0" marL="0" rtl="0" algn="ctr">
              <a:lnSpc>
                <a:spcPct val="115000"/>
              </a:lnSpc>
              <a:spcBef>
                <a:spcPts val="0"/>
              </a:spcBef>
              <a:spcAft>
                <a:spcPts val="0"/>
              </a:spcAft>
              <a:buClr>
                <a:schemeClr val="dk1"/>
              </a:buClr>
              <a:buSzPts val="1100"/>
              <a:buFont typeface="Arial"/>
              <a:buNone/>
            </a:pPr>
            <a:r>
              <a:rPr b="1" lang="en" sz="1200">
                <a:solidFill>
                  <a:schemeClr val="dk1"/>
                </a:solidFill>
                <a:latin typeface="Georgia"/>
                <a:ea typeface="Georgia"/>
                <a:cs typeface="Georgia"/>
                <a:sym typeface="Georgia"/>
              </a:rPr>
              <a:t>Megan Willison</a:t>
            </a:r>
            <a:endParaRPr b="1" sz="1200">
              <a:solidFill>
                <a:schemeClr val="dk1"/>
              </a:solidFill>
              <a:latin typeface="Georgia"/>
              <a:ea typeface="Georgia"/>
              <a:cs typeface="Georgia"/>
              <a:sym typeface="Georgia"/>
            </a:endParaRPr>
          </a:p>
          <a:p>
            <a:pPr indent="0" lvl="0" marL="0" rtl="0" algn="ctr">
              <a:lnSpc>
                <a:spcPct val="115000"/>
              </a:lnSpc>
              <a:spcBef>
                <a:spcPts val="0"/>
              </a:spcBef>
              <a:spcAft>
                <a:spcPts val="0"/>
              </a:spcAft>
              <a:buNone/>
            </a:pPr>
            <a:r>
              <a:rPr i="1" lang="en" sz="1200">
                <a:solidFill>
                  <a:schemeClr val="dk1"/>
                </a:solidFill>
                <a:latin typeface="Georgia"/>
                <a:ea typeface="Georgia"/>
                <a:cs typeface="Georgia"/>
                <a:sym typeface="Georgia"/>
              </a:rPr>
              <a:t>University of South Carolina</a:t>
            </a:r>
            <a:endParaRPr>
              <a:latin typeface="Calibri"/>
              <a:ea typeface="Calibri"/>
              <a:cs typeface="Calibri"/>
              <a:sym typeface="Calibri"/>
            </a:endParaRPr>
          </a:p>
        </p:txBody>
      </p:sp>
      <p:pic>
        <p:nvPicPr>
          <p:cNvPr id="407" name="Google Shape;407;p45"/>
          <p:cNvPicPr preferRelativeResize="0"/>
          <p:nvPr/>
        </p:nvPicPr>
        <p:blipFill>
          <a:blip r:embed="rId6">
            <a:alphaModFix/>
          </a:blip>
          <a:stretch>
            <a:fillRect/>
          </a:stretch>
        </p:blipFill>
        <p:spPr>
          <a:xfrm>
            <a:off x="1238900" y="1739575"/>
            <a:ext cx="1258400" cy="18880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46"/>
          <p:cNvSpPr txBox="1"/>
          <p:nvPr>
            <p:ph type="title"/>
          </p:nvPr>
        </p:nvSpPr>
        <p:spPr>
          <a:xfrm>
            <a:off x="2324100" y="137319"/>
            <a:ext cx="4114800" cy="571500"/>
          </a:xfrm>
          <a:prstGeom prst="rect">
            <a:avLst/>
          </a:prstGeom>
        </p:spPr>
        <p:txBody>
          <a:bodyPr anchorCtr="0" anchor="ctr" bIns="22850" lIns="45725" spcFirstLastPara="1" rIns="45725" wrap="square" tIns="22850">
            <a:normAutofit/>
          </a:bodyPr>
          <a:lstStyle/>
          <a:p>
            <a:pPr indent="0" lvl="0" marL="0" rtl="0" algn="ctr">
              <a:spcBef>
                <a:spcPts val="0"/>
              </a:spcBef>
              <a:spcAft>
                <a:spcPts val="0"/>
              </a:spcAft>
              <a:buNone/>
            </a:pPr>
            <a:r>
              <a:rPr lang="en"/>
              <a:t>FREE COMMUNICATIONS AWARDS</a:t>
            </a:r>
            <a:endParaRPr/>
          </a:p>
        </p:txBody>
      </p:sp>
      <p:sp>
        <p:nvSpPr>
          <p:cNvPr id="413" name="Google Shape;413;p46"/>
          <p:cNvSpPr txBox="1"/>
          <p:nvPr>
            <p:ph idx="1" type="body"/>
          </p:nvPr>
        </p:nvSpPr>
        <p:spPr>
          <a:xfrm>
            <a:off x="156900" y="993125"/>
            <a:ext cx="4415100" cy="2963700"/>
          </a:xfrm>
          <a:prstGeom prst="rect">
            <a:avLst/>
          </a:prstGeom>
        </p:spPr>
        <p:txBody>
          <a:bodyPr anchorCtr="0" anchor="t" bIns="22850" lIns="45725" spcFirstLastPara="1" rIns="45725" wrap="square" tIns="22850">
            <a:normAutofit/>
          </a:bodyPr>
          <a:lstStyle/>
          <a:p>
            <a:pPr indent="0" lvl="0" marL="0" rtl="0" algn="ctr">
              <a:spcBef>
                <a:spcPts val="300"/>
              </a:spcBef>
              <a:spcAft>
                <a:spcPts val="0"/>
              </a:spcAft>
              <a:buNone/>
            </a:pPr>
            <a:r>
              <a:rPr lang="en" sz="1800"/>
              <a:t>O</a:t>
            </a:r>
            <a:r>
              <a:rPr b="1" lang="en" sz="1800"/>
              <a:t>UTSTANDING POSTER PRESENTATION: Student Member</a:t>
            </a:r>
            <a:endParaRPr b="1" sz="1800"/>
          </a:p>
          <a:p>
            <a:pPr indent="0" lvl="0" marL="0" rtl="0" algn="ctr">
              <a:spcBef>
                <a:spcPts val="300"/>
              </a:spcBef>
              <a:spcAft>
                <a:spcPts val="0"/>
              </a:spcAft>
              <a:buNone/>
            </a:pPr>
            <a:r>
              <a:rPr b="1" lang="en" sz="1800"/>
              <a:t> Toni Lee</a:t>
            </a:r>
            <a:endParaRPr b="1" sz="1800"/>
          </a:p>
          <a:p>
            <a:pPr indent="0" lvl="0" marL="0" rtl="0" algn="ctr">
              <a:spcBef>
                <a:spcPts val="300"/>
              </a:spcBef>
              <a:spcAft>
                <a:spcPts val="0"/>
              </a:spcAft>
              <a:buNone/>
            </a:pPr>
            <a:r>
              <a:rPr b="1" lang="en" sz="1800"/>
              <a:t>University of South Carolina</a:t>
            </a:r>
            <a:endParaRPr b="1" sz="1800"/>
          </a:p>
          <a:p>
            <a:pPr indent="0" lvl="0" marL="0" rtl="0" algn="ctr">
              <a:spcBef>
                <a:spcPts val="300"/>
              </a:spcBef>
              <a:spcAft>
                <a:spcPts val="0"/>
              </a:spcAft>
              <a:buNone/>
            </a:pPr>
            <a:r>
              <a:t/>
            </a:r>
            <a:endParaRPr b="1"/>
          </a:p>
          <a:p>
            <a:pPr indent="0" lvl="0" marL="0" rtl="0" algn="ctr">
              <a:spcBef>
                <a:spcPts val="300"/>
              </a:spcBef>
              <a:spcAft>
                <a:spcPts val="0"/>
              </a:spcAft>
              <a:buNone/>
            </a:pPr>
            <a:r>
              <a:rPr b="1" lang="en"/>
              <a:t>The Impact of Type I Diabetes Mellitus in Females on Fracture, Glycemic Control and Bone Mineral Density: A Critically Appraised Topic</a:t>
            </a:r>
            <a:endParaRPr b="1"/>
          </a:p>
          <a:p>
            <a:pPr indent="0" lvl="0" marL="0" rtl="0" algn="l">
              <a:spcBef>
                <a:spcPts val="300"/>
              </a:spcBef>
              <a:spcAft>
                <a:spcPts val="0"/>
              </a:spcAft>
              <a:buNone/>
            </a:pPr>
            <a:r>
              <a:t/>
            </a:r>
            <a:endParaRPr/>
          </a:p>
        </p:txBody>
      </p:sp>
      <p:sp>
        <p:nvSpPr>
          <p:cNvPr id="414" name="Google Shape;414;p46"/>
          <p:cNvSpPr txBox="1"/>
          <p:nvPr>
            <p:ph idx="2" type="body"/>
          </p:nvPr>
        </p:nvSpPr>
        <p:spPr>
          <a:xfrm>
            <a:off x="4692625" y="993125"/>
            <a:ext cx="4354800" cy="2734500"/>
          </a:xfrm>
          <a:prstGeom prst="rect">
            <a:avLst/>
          </a:prstGeom>
        </p:spPr>
        <p:txBody>
          <a:bodyPr anchorCtr="0" anchor="t" bIns="22850" lIns="45725" spcFirstLastPara="1" rIns="45725" wrap="square" tIns="22850">
            <a:normAutofit/>
          </a:bodyPr>
          <a:lstStyle/>
          <a:p>
            <a:pPr indent="0" lvl="0" marL="0" rtl="0" algn="ctr">
              <a:spcBef>
                <a:spcPts val="300"/>
              </a:spcBef>
              <a:spcAft>
                <a:spcPts val="0"/>
              </a:spcAft>
              <a:buNone/>
            </a:pPr>
            <a:r>
              <a:rPr b="1" lang="en" sz="1800"/>
              <a:t>OUTSTANDING POSTER PRESENTATION: Certified Member</a:t>
            </a:r>
            <a:endParaRPr b="1" sz="1800"/>
          </a:p>
          <a:p>
            <a:pPr indent="0" lvl="0" marL="0" rtl="0" algn="ctr">
              <a:spcBef>
                <a:spcPts val="300"/>
              </a:spcBef>
              <a:spcAft>
                <a:spcPts val="0"/>
              </a:spcAft>
              <a:buNone/>
            </a:pPr>
            <a:r>
              <a:rPr b="1" lang="en" sz="1800"/>
              <a:t>Katie Rovtar, ATC</a:t>
            </a:r>
            <a:endParaRPr b="1" sz="1800"/>
          </a:p>
          <a:p>
            <a:pPr indent="0" lvl="0" marL="0" rtl="0" algn="ctr">
              <a:spcBef>
                <a:spcPts val="300"/>
              </a:spcBef>
              <a:spcAft>
                <a:spcPts val="0"/>
              </a:spcAft>
              <a:buNone/>
            </a:pPr>
            <a:r>
              <a:rPr b="1" lang="en" sz="1800"/>
              <a:t>Clemson University</a:t>
            </a:r>
            <a:endParaRPr b="1" sz="1800"/>
          </a:p>
          <a:p>
            <a:pPr indent="0" lvl="0" marL="0" rtl="0" algn="ctr">
              <a:spcBef>
                <a:spcPts val="300"/>
              </a:spcBef>
              <a:spcAft>
                <a:spcPts val="0"/>
              </a:spcAft>
              <a:buNone/>
            </a:pPr>
            <a:r>
              <a:t/>
            </a:r>
            <a:endParaRPr b="1" sz="1800"/>
          </a:p>
          <a:p>
            <a:pPr indent="0" lvl="0" marL="0" rtl="0" algn="ctr">
              <a:spcBef>
                <a:spcPts val="300"/>
              </a:spcBef>
              <a:spcAft>
                <a:spcPts val="0"/>
              </a:spcAft>
              <a:buNone/>
            </a:pPr>
            <a:r>
              <a:rPr b="1" lang="en" sz="1800"/>
              <a:t>Acute Forearm Compartment Syndrome in a Collegiate Softball Player</a:t>
            </a:r>
            <a:endParaRPr b="1" sz="1800"/>
          </a:p>
        </p:txBody>
      </p:sp>
      <p:sp>
        <p:nvSpPr>
          <p:cNvPr id="415" name="Google Shape;415;p46"/>
          <p:cNvSpPr txBox="1"/>
          <p:nvPr/>
        </p:nvSpPr>
        <p:spPr>
          <a:xfrm>
            <a:off x="422225" y="3389800"/>
            <a:ext cx="84321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latin typeface="Calibri"/>
                <a:ea typeface="Calibri"/>
                <a:cs typeface="Calibri"/>
                <a:sym typeface="Calibri"/>
              </a:rPr>
              <a:t>Please visit the Free Communication and vote for your People’s Choice Award Winner</a:t>
            </a:r>
            <a:endParaRPr b="1" sz="1700">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419" name="Shape 419"/>
        <p:cNvGrpSpPr/>
        <p:nvPr/>
      </p:nvGrpSpPr>
      <p:grpSpPr>
        <a:xfrm>
          <a:off x="0" y="0"/>
          <a:ext cx="0" cy="0"/>
          <a:chOff x="0" y="0"/>
          <a:chExt cx="0" cy="0"/>
        </a:xfrm>
      </p:grpSpPr>
      <p:sp>
        <p:nvSpPr>
          <p:cNvPr id="420" name="Google Shape;420;p47"/>
          <p:cNvSpPr/>
          <p:nvPr/>
        </p:nvSpPr>
        <p:spPr>
          <a:xfrm>
            <a:off x="8306395" y="514350"/>
            <a:ext cx="1013700" cy="40983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21" name="Google Shape;421;p47"/>
          <p:cNvPicPr preferRelativeResize="0"/>
          <p:nvPr/>
        </p:nvPicPr>
        <p:blipFill rotWithShape="1">
          <a:blip r:embed="rId3">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422" name="Google Shape;422;p47"/>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pic>
        <p:nvPicPr>
          <p:cNvPr id="423" name="Google Shape;423;p47"/>
          <p:cNvPicPr preferRelativeResize="0"/>
          <p:nvPr/>
        </p:nvPicPr>
        <p:blipFill>
          <a:blip r:embed="rId4">
            <a:alphaModFix/>
          </a:blip>
          <a:stretch>
            <a:fillRect/>
          </a:stretch>
        </p:blipFill>
        <p:spPr>
          <a:xfrm>
            <a:off x="4657475" y="1499300"/>
            <a:ext cx="3478175" cy="2265329"/>
          </a:xfrm>
          <a:prstGeom prst="rect">
            <a:avLst/>
          </a:prstGeom>
          <a:noFill/>
          <a:ln>
            <a:noFill/>
          </a:ln>
        </p:spPr>
      </p:pic>
      <p:sp>
        <p:nvSpPr>
          <p:cNvPr id="424" name="Google Shape;424;p47"/>
          <p:cNvSpPr txBox="1"/>
          <p:nvPr/>
        </p:nvSpPr>
        <p:spPr>
          <a:xfrm>
            <a:off x="366750" y="514357"/>
            <a:ext cx="64917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000">
                <a:solidFill>
                  <a:srgbClr val="4D4A46"/>
                </a:solidFill>
                <a:latin typeface="Georgia"/>
                <a:ea typeface="Georgia"/>
                <a:cs typeface="Georgia"/>
                <a:sym typeface="Georgia"/>
              </a:rPr>
              <a:t>Palmetto AT Leadership Awards</a:t>
            </a:r>
            <a:endParaRPr sz="700">
              <a:latin typeface="Georgia"/>
              <a:ea typeface="Georgia"/>
              <a:cs typeface="Georgia"/>
              <a:sym typeface="Georgia"/>
            </a:endParaRPr>
          </a:p>
        </p:txBody>
      </p:sp>
      <p:sp>
        <p:nvSpPr>
          <p:cNvPr id="425" name="Google Shape;425;p47"/>
          <p:cNvSpPr txBox="1"/>
          <p:nvPr/>
        </p:nvSpPr>
        <p:spPr>
          <a:xfrm>
            <a:off x="366750" y="1051125"/>
            <a:ext cx="4037400" cy="271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rgbClr val="222222"/>
                </a:solidFill>
                <a:highlight>
                  <a:srgbClr val="FFFFFF"/>
                </a:highlight>
              </a:rPr>
              <a:t>To recognize excellence in leadership involving people, events, programs, and/or projects that advance the profession of Athletic Training.</a:t>
            </a:r>
            <a:endParaRPr sz="1100">
              <a:solidFill>
                <a:srgbClr val="222222"/>
              </a:solidFill>
              <a:highlight>
                <a:srgbClr val="FFFFFF"/>
              </a:highlight>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100">
                <a:solidFill>
                  <a:srgbClr val="222222"/>
                </a:solidFill>
                <a:highlight>
                  <a:srgbClr val="FFFFFF"/>
                </a:highlight>
              </a:rPr>
              <a:t>One award may be given annually to each representative area. All essential criteria must be met in order to be eligible for an award.</a:t>
            </a:r>
            <a:endParaRPr sz="1100">
              <a:solidFill>
                <a:srgbClr val="222222"/>
              </a:solidFill>
              <a:highlight>
                <a:srgbClr val="FFFFFF"/>
              </a:highlight>
            </a:endParaRPr>
          </a:p>
          <a:p>
            <a:pPr indent="0" lvl="0" marL="0" rtl="0" algn="l">
              <a:spcBef>
                <a:spcPts val="0"/>
              </a:spcBef>
              <a:spcAft>
                <a:spcPts val="0"/>
              </a:spcAft>
              <a:buNone/>
            </a:pPr>
            <a:r>
              <a:t/>
            </a:r>
            <a:endParaRPr sz="1500">
              <a:solidFill>
                <a:schemeClr val="dk1"/>
              </a:solidFill>
            </a:endParaRPr>
          </a:p>
          <a:p>
            <a:pPr indent="0" lvl="0" marL="0" rtl="0" algn="l">
              <a:spcBef>
                <a:spcPts val="0"/>
              </a:spcBef>
              <a:spcAft>
                <a:spcPts val="0"/>
              </a:spcAft>
              <a:buNone/>
            </a:pPr>
            <a:r>
              <a:rPr lang="en" sz="1100">
                <a:solidFill>
                  <a:srgbClr val="222222"/>
                </a:solidFill>
                <a:highlight>
                  <a:srgbClr val="FFFFFF"/>
                </a:highlight>
              </a:rPr>
              <a:t>Essential Criteria:</a:t>
            </a:r>
            <a:endParaRPr sz="1100">
              <a:solidFill>
                <a:srgbClr val="222222"/>
              </a:solidFill>
              <a:highlight>
                <a:srgbClr val="FFFFFF"/>
              </a:highlight>
            </a:endParaRPr>
          </a:p>
          <a:p>
            <a:pPr indent="-298450" lvl="0" marL="596900" rtl="0" algn="l">
              <a:lnSpc>
                <a:spcPct val="115000"/>
              </a:lnSpc>
              <a:spcBef>
                <a:spcPts val="1000"/>
              </a:spcBef>
              <a:spcAft>
                <a:spcPts val="0"/>
              </a:spcAft>
              <a:buClr>
                <a:srgbClr val="222222"/>
              </a:buClr>
              <a:buSzPts val="1100"/>
              <a:buFont typeface="Arial"/>
              <a:buAutoNum type="arabicPeriod"/>
            </a:pPr>
            <a:r>
              <a:rPr lang="en" sz="1100">
                <a:solidFill>
                  <a:srgbClr val="222222"/>
                </a:solidFill>
                <a:highlight>
                  <a:srgbClr val="FFFFFF"/>
                </a:highlight>
              </a:rPr>
              <a:t>Be an excellent role model</a:t>
            </a:r>
            <a:endParaRPr sz="1100">
              <a:solidFill>
                <a:srgbClr val="222222"/>
              </a:solidFill>
              <a:highlight>
                <a:srgbClr val="FFFFFF"/>
              </a:highlight>
            </a:endParaRPr>
          </a:p>
          <a:p>
            <a:pPr indent="-298450" lvl="0" marL="596900" rtl="0" algn="l">
              <a:lnSpc>
                <a:spcPct val="115000"/>
              </a:lnSpc>
              <a:spcBef>
                <a:spcPts val="0"/>
              </a:spcBef>
              <a:spcAft>
                <a:spcPts val="0"/>
              </a:spcAft>
              <a:buClr>
                <a:srgbClr val="222222"/>
              </a:buClr>
              <a:buSzPts val="1100"/>
              <a:buFont typeface="Arial"/>
              <a:buAutoNum type="arabicPeriod"/>
            </a:pPr>
            <a:r>
              <a:rPr lang="en" sz="1100">
                <a:solidFill>
                  <a:srgbClr val="222222"/>
                </a:solidFill>
                <a:highlight>
                  <a:srgbClr val="FFFFFF"/>
                </a:highlight>
              </a:rPr>
              <a:t>Inspire others to work collaboratively and creatively</a:t>
            </a:r>
            <a:endParaRPr sz="1100">
              <a:solidFill>
                <a:srgbClr val="222222"/>
              </a:solidFill>
              <a:highlight>
                <a:srgbClr val="FFFFFF"/>
              </a:highlight>
            </a:endParaRPr>
          </a:p>
          <a:p>
            <a:pPr indent="-298450" lvl="0" marL="596900" rtl="0" algn="l">
              <a:lnSpc>
                <a:spcPct val="115000"/>
              </a:lnSpc>
              <a:spcBef>
                <a:spcPts val="0"/>
              </a:spcBef>
              <a:spcAft>
                <a:spcPts val="0"/>
              </a:spcAft>
              <a:buClr>
                <a:srgbClr val="222222"/>
              </a:buClr>
              <a:buSzPts val="1100"/>
              <a:buFont typeface="Arial"/>
              <a:buAutoNum type="arabicPeriod"/>
            </a:pPr>
            <a:r>
              <a:rPr lang="en" sz="1100">
                <a:solidFill>
                  <a:srgbClr val="222222"/>
                </a:solidFill>
                <a:highlight>
                  <a:srgbClr val="FFFFFF"/>
                </a:highlight>
              </a:rPr>
              <a:t>Promote an environment that is respectful, collegial and supportive</a:t>
            </a:r>
            <a:endParaRPr sz="1100">
              <a:solidFill>
                <a:srgbClr val="222222"/>
              </a:solidFill>
              <a:highlight>
                <a:srgbClr val="FFFFFF"/>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429" name="Shape 429"/>
        <p:cNvGrpSpPr/>
        <p:nvPr/>
      </p:nvGrpSpPr>
      <p:grpSpPr>
        <a:xfrm>
          <a:off x="0" y="0"/>
          <a:ext cx="0" cy="0"/>
          <a:chOff x="0" y="0"/>
          <a:chExt cx="0" cy="0"/>
        </a:xfrm>
      </p:grpSpPr>
      <p:sp>
        <p:nvSpPr>
          <p:cNvPr id="430" name="Google Shape;430;p48"/>
          <p:cNvSpPr txBox="1"/>
          <p:nvPr/>
        </p:nvSpPr>
        <p:spPr>
          <a:xfrm>
            <a:off x="514350" y="775283"/>
            <a:ext cx="64917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000">
                <a:solidFill>
                  <a:srgbClr val="4D4A46"/>
                </a:solidFill>
                <a:latin typeface="Georgia"/>
                <a:ea typeface="Georgia"/>
                <a:cs typeface="Georgia"/>
                <a:sym typeface="Georgia"/>
              </a:rPr>
              <a:t>Lifesaving Award</a:t>
            </a:r>
            <a:endParaRPr sz="700">
              <a:latin typeface="Georgia"/>
              <a:ea typeface="Georgia"/>
              <a:cs typeface="Georgia"/>
              <a:sym typeface="Georgia"/>
            </a:endParaRPr>
          </a:p>
        </p:txBody>
      </p:sp>
      <p:sp>
        <p:nvSpPr>
          <p:cNvPr id="431" name="Google Shape;431;p48"/>
          <p:cNvSpPr/>
          <p:nvPr/>
        </p:nvSpPr>
        <p:spPr>
          <a:xfrm>
            <a:off x="0" y="1422025"/>
            <a:ext cx="9144000" cy="32070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32" name="Google Shape;432;p48"/>
          <p:cNvPicPr preferRelativeResize="0"/>
          <p:nvPr/>
        </p:nvPicPr>
        <p:blipFill rotWithShape="1">
          <a:blip r:embed="rId3">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433" name="Google Shape;433;p48"/>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434" name="Google Shape;434;p48"/>
          <p:cNvSpPr txBox="1"/>
          <p:nvPr/>
        </p:nvSpPr>
        <p:spPr>
          <a:xfrm>
            <a:off x="521925" y="1523175"/>
            <a:ext cx="4050000" cy="1569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TJ Marsh</a:t>
            </a:r>
            <a:endParaRPr b="1" sz="1800"/>
          </a:p>
          <a:p>
            <a:pPr indent="0" lvl="0" marL="0" rtl="0" algn="l">
              <a:spcBef>
                <a:spcPts val="0"/>
              </a:spcBef>
              <a:spcAft>
                <a:spcPts val="0"/>
              </a:spcAft>
              <a:buNone/>
            </a:pPr>
            <a:r>
              <a:rPr lang="en" sz="1800"/>
              <a:t>Prisma</a:t>
            </a:r>
            <a:endParaRPr sz="1800"/>
          </a:p>
          <a:p>
            <a:pPr indent="0" lvl="0" marL="0" rtl="0" algn="l">
              <a:spcBef>
                <a:spcPts val="0"/>
              </a:spcBef>
              <a:spcAft>
                <a:spcPts val="0"/>
              </a:spcAft>
              <a:buNone/>
            </a:pPr>
            <a:r>
              <a:t/>
            </a:r>
            <a:endParaRPr sz="1800"/>
          </a:p>
          <a:p>
            <a:pPr indent="0" lvl="0" marL="0" rtl="0" algn="l">
              <a:spcBef>
                <a:spcPts val="0"/>
              </a:spcBef>
              <a:spcAft>
                <a:spcPts val="0"/>
              </a:spcAft>
              <a:buClr>
                <a:schemeClr val="dk1"/>
              </a:buClr>
              <a:buSzPts val="1100"/>
              <a:buFont typeface="Arial"/>
              <a:buNone/>
            </a:pPr>
            <a:r>
              <a:rPr b="1" lang="en" sz="1800">
                <a:solidFill>
                  <a:schemeClr val="dk1"/>
                </a:solidFill>
              </a:rPr>
              <a:t>Grayson Selepes</a:t>
            </a:r>
            <a:endParaRPr sz="1800"/>
          </a:p>
          <a:p>
            <a:pPr indent="0" lvl="0" marL="0" rtl="0" algn="l">
              <a:spcBef>
                <a:spcPts val="0"/>
              </a:spcBef>
              <a:spcAft>
                <a:spcPts val="0"/>
              </a:spcAft>
              <a:buNone/>
            </a:pPr>
            <a:r>
              <a:rPr lang="en" sz="1800"/>
              <a:t>March 8, 2020</a:t>
            </a:r>
            <a:endParaRPr sz="1800"/>
          </a:p>
        </p:txBody>
      </p:sp>
      <p:pic>
        <p:nvPicPr>
          <p:cNvPr id="435" name="Google Shape;435;p48"/>
          <p:cNvPicPr preferRelativeResize="0"/>
          <p:nvPr/>
        </p:nvPicPr>
        <p:blipFill rotWithShape="1">
          <a:blip r:embed="rId4">
            <a:alphaModFix/>
          </a:blip>
          <a:srcRect b="0" l="23464" r="22716" t="0"/>
          <a:stretch/>
        </p:blipFill>
        <p:spPr>
          <a:xfrm>
            <a:off x="5733225" y="1617775"/>
            <a:ext cx="3280326" cy="3423975"/>
          </a:xfrm>
          <a:prstGeom prst="rect">
            <a:avLst/>
          </a:prstGeom>
          <a:noFill/>
          <a:ln>
            <a:noFill/>
          </a:ln>
          <a:effectLst>
            <a:outerShdw blurRad="57150" rotWithShape="0" algn="bl" dir="5400000" dist="19050">
              <a:srgbClr val="000000">
                <a:alpha val="50000"/>
              </a:srgbClr>
            </a:outerShdw>
          </a:effectLst>
        </p:spPr>
      </p:pic>
      <p:pic>
        <p:nvPicPr>
          <p:cNvPr id="436" name="Google Shape;436;p48"/>
          <p:cNvPicPr preferRelativeResize="0"/>
          <p:nvPr/>
        </p:nvPicPr>
        <p:blipFill>
          <a:blip r:embed="rId5">
            <a:alphaModFix/>
          </a:blip>
          <a:stretch>
            <a:fillRect/>
          </a:stretch>
        </p:blipFill>
        <p:spPr>
          <a:xfrm>
            <a:off x="7163819" y="129125"/>
            <a:ext cx="1849730" cy="1204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440" name="Shape 440"/>
        <p:cNvGrpSpPr/>
        <p:nvPr/>
      </p:nvGrpSpPr>
      <p:grpSpPr>
        <a:xfrm>
          <a:off x="0" y="0"/>
          <a:ext cx="0" cy="0"/>
          <a:chOff x="0" y="0"/>
          <a:chExt cx="0" cy="0"/>
        </a:xfrm>
      </p:grpSpPr>
      <p:sp>
        <p:nvSpPr>
          <p:cNvPr id="441" name="Google Shape;441;p49"/>
          <p:cNvSpPr txBox="1"/>
          <p:nvPr/>
        </p:nvSpPr>
        <p:spPr>
          <a:xfrm>
            <a:off x="514350" y="775283"/>
            <a:ext cx="64917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000">
                <a:solidFill>
                  <a:srgbClr val="4D4A46"/>
                </a:solidFill>
                <a:latin typeface="Georgia"/>
                <a:ea typeface="Georgia"/>
                <a:cs typeface="Georgia"/>
                <a:sym typeface="Georgia"/>
              </a:rPr>
              <a:t>Palmetto AT </a:t>
            </a:r>
            <a:r>
              <a:rPr lang="en" sz="3000">
                <a:solidFill>
                  <a:srgbClr val="4D4A46"/>
                </a:solidFill>
                <a:latin typeface="Georgia"/>
                <a:ea typeface="Georgia"/>
                <a:cs typeface="Georgia"/>
                <a:sym typeface="Georgia"/>
              </a:rPr>
              <a:t>Leadership Awards</a:t>
            </a:r>
            <a:endParaRPr sz="700">
              <a:latin typeface="Georgia"/>
              <a:ea typeface="Georgia"/>
              <a:cs typeface="Georgia"/>
              <a:sym typeface="Georgia"/>
            </a:endParaRPr>
          </a:p>
        </p:txBody>
      </p:sp>
      <p:sp>
        <p:nvSpPr>
          <p:cNvPr id="442" name="Google Shape;442;p49"/>
          <p:cNvSpPr/>
          <p:nvPr/>
        </p:nvSpPr>
        <p:spPr>
          <a:xfrm>
            <a:off x="0" y="1422025"/>
            <a:ext cx="9144000" cy="32070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43" name="Google Shape;443;p49"/>
          <p:cNvPicPr preferRelativeResize="0"/>
          <p:nvPr/>
        </p:nvPicPr>
        <p:blipFill rotWithShape="1">
          <a:blip r:embed="rId3">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444" name="Google Shape;444;p49"/>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445" name="Google Shape;445;p49"/>
          <p:cNvSpPr txBox="1"/>
          <p:nvPr/>
        </p:nvSpPr>
        <p:spPr>
          <a:xfrm>
            <a:off x="179300" y="1686475"/>
            <a:ext cx="4457100" cy="2678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800">
                <a:latin typeface="Georgia"/>
                <a:ea typeface="Georgia"/>
                <a:cs typeface="Georgia"/>
                <a:sym typeface="Georgia"/>
              </a:rPr>
              <a:t>DEI Leadership</a:t>
            </a:r>
            <a:endParaRPr sz="1800">
              <a:latin typeface="Georgia"/>
              <a:ea typeface="Georgia"/>
              <a:cs typeface="Georgia"/>
              <a:sym typeface="Georgia"/>
            </a:endParaRPr>
          </a:p>
          <a:p>
            <a:pPr indent="0" lvl="0" marL="0" rtl="0" algn="r">
              <a:spcBef>
                <a:spcPts val="0"/>
              </a:spcBef>
              <a:spcAft>
                <a:spcPts val="0"/>
              </a:spcAft>
              <a:buNone/>
            </a:pPr>
            <a:r>
              <a:rPr lang="en" sz="1800">
                <a:latin typeface="Georgia"/>
                <a:ea typeface="Georgia"/>
                <a:cs typeface="Georgia"/>
                <a:sym typeface="Georgia"/>
              </a:rPr>
              <a:t>Legislative Leadership </a:t>
            </a:r>
            <a:endParaRPr sz="1800">
              <a:latin typeface="Georgia"/>
              <a:ea typeface="Georgia"/>
              <a:cs typeface="Georgia"/>
              <a:sym typeface="Georgia"/>
            </a:endParaRPr>
          </a:p>
          <a:p>
            <a:pPr indent="0" lvl="0" marL="0" rtl="0" algn="r">
              <a:spcBef>
                <a:spcPts val="0"/>
              </a:spcBef>
              <a:spcAft>
                <a:spcPts val="0"/>
              </a:spcAft>
              <a:buNone/>
            </a:pPr>
            <a:r>
              <a:rPr lang="en" sz="1800">
                <a:latin typeface="Georgia"/>
                <a:ea typeface="Georgia"/>
                <a:cs typeface="Georgia"/>
                <a:sym typeface="Georgia"/>
              </a:rPr>
              <a:t>Professional Education Leadership </a:t>
            </a:r>
            <a:endParaRPr sz="1800">
              <a:latin typeface="Georgia"/>
              <a:ea typeface="Georgia"/>
              <a:cs typeface="Georgia"/>
              <a:sym typeface="Georgia"/>
            </a:endParaRPr>
          </a:p>
          <a:p>
            <a:pPr indent="0" lvl="0" marL="0" rtl="0" algn="r">
              <a:spcBef>
                <a:spcPts val="0"/>
              </a:spcBef>
              <a:spcAft>
                <a:spcPts val="0"/>
              </a:spcAft>
              <a:buNone/>
            </a:pPr>
            <a:r>
              <a:rPr lang="en" sz="1800">
                <a:solidFill>
                  <a:schemeClr val="dk1"/>
                </a:solidFill>
                <a:latin typeface="Georgia"/>
                <a:ea typeface="Georgia"/>
                <a:cs typeface="Georgia"/>
                <a:sym typeface="Georgia"/>
              </a:rPr>
              <a:t>Professional Education Leadership </a:t>
            </a:r>
            <a:endParaRPr sz="1800">
              <a:latin typeface="Georgia"/>
              <a:ea typeface="Georgia"/>
              <a:cs typeface="Georgia"/>
              <a:sym typeface="Georgia"/>
            </a:endParaRPr>
          </a:p>
          <a:p>
            <a:pPr indent="0" lvl="0" marL="0" rtl="0" algn="r">
              <a:spcBef>
                <a:spcPts val="0"/>
              </a:spcBef>
              <a:spcAft>
                <a:spcPts val="0"/>
              </a:spcAft>
              <a:buNone/>
            </a:pPr>
            <a:r>
              <a:rPr lang="en" sz="1800">
                <a:latin typeface="Georgia"/>
                <a:ea typeface="Georgia"/>
                <a:cs typeface="Georgia"/>
                <a:sym typeface="Georgia"/>
              </a:rPr>
              <a:t>Education Leadership </a:t>
            </a:r>
            <a:endParaRPr sz="1800">
              <a:latin typeface="Georgia"/>
              <a:ea typeface="Georgia"/>
              <a:cs typeface="Georgia"/>
              <a:sym typeface="Georgia"/>
            </a:endParaRPr>
          </a:p>
          <a:p>
            <a:pPr indent="0" lvl="0" marL="0" rtl="0" algn="r">
              <a:spcBef>
                <a:spcPts val="0"/>
              </a:spcBef>
              <a:spcAft>
                <a:spcPts val="0"/>
              </a:spcAft>
              <a:buNone/>
            </a:pPr>
            <a:r>
              <a:rPr lang="en" sz="1800">
                <a:latin typeface="Georgia"/>
                <a:ea typeface="Georgia"/>
                <a:cs typeface="Georgia"/>
                <a:sym typeface="Georgia"/>
              </a:rPr>
              <a:t>Secondary School Leadership</a:t>
            </a:r>
            <a:endParaRPr sz="1800">
              <a:latin typeface="Georgia"/>
              <a:ea typeface="Georgia"/>
              <a:cs typeface="Georgia"/>
              <a:sym typeface="Georgia"/>
            </a:endParaRPr>
          </a:p>
          <a:p>
            <a:pPr indent="0" lvl="0" marL="0" rtl="0" algn="r">
              <a:spcBef>
                <a:spcPts val="0"/>
              </a:spcBef>
              <a:spcAft>
                <a:spcPts val="0"/>
              </a:spcAft>
              <a:buNone/>
            </a:pPr>
            <a:r>
              <a:rPr lang="en" sz="1800">
                <a:latin typeface="Georgia"/>
                <a:ea typeface="Georgia"/>
                <a:cs typeface="Georgia"/>
                <a:sym typeface="Georgia"/>
              </a:rPr>
              <a:t>Post-Secondary School Leadership </a:t>
            </a:r>
            <a:endParaRPr sz="1800">
              <a:latin typeface="Georgia"/>
              <a:ea typeface="Georgia"/>
              <a:cs typeface="Georgia"/>
              <a:sym typeface="Georgia"/>
            </a:endParaRPr>
          </a:p>
          <a:p>
            <a:pPr indent="0" lvl="0" marL="0" rtl="0" algn="r">
              <a:spcBef>
                <a:spcPts val="0"/>
              </a:spcBef>
              <a:spcAft>
                <a:spcPts val="0"/>
              </a:spcAft>
              <a:buNone/>
            </a:pPr>
            <a:r>
              <a:rPr lang="en" sz="1800">
                <a:latin typeface="Georgia"/>
                <a:ea typeface="Georgia"/>
                <a:cs typeface="Georgia"/>
                <a:sym typeface="Georgia"/>
              </a:rPr>
              <a:t>Membership Development Leadership </a:t>
            </a:r>
            <a:endParaRPr sz="1800">
              <a:latin typeface="Georgia"/>
              <a:ea typeface="Georgia"/>
              <a:cs typeface="Georgia"/>
              <a:sym typeface="Georgia"/>
            </a:endParaRPr>
          </a:p>
          <a:p>
            <a:pPr indent="0" lvl="0" marL="0" rtl="0" algn="r">
              <a:spcBef>
                <a:spcPts val="0"/>
              </a:spcBef>
              <a:spcAft>
                <a:spcPts val="0"/>
              </a:spcAft>
              <a:buNone/>
            </a:pPr>
            <a:r>
              <a:rPr lang="en" sz="1800">
                <a:latin typeface="Georgia"/>
                <a:ea typeface="Georgia"/>
                <a:cs typeface="Georgia"/>
                <a:sym typeface="Georgia"/>
              </a:rPr>
              <a:t>Practice Advancement Leadership </a:t>
            </a:r>
            <a:endParaRPr sz="1800">
              <a:latin typeface="Georgia"/>
              <a:ea typeface="Georgia"/>
              <a:cs typeface="Georgia"/>
              <a:sym typeface="Georgia"/>
            </a:endParaRPr>
          </a:p>
        </p:txBody>
      </p:sp>
      <p:sp>
        <p:nvSpPr>
          <p:cNvPr id="446" name="Google Shape;446;p49"/>
          <p:cNvSpPr txBox="1"/>
          <p:nvPr/>
        </p:nvSpPr>
        <p:spPr>
          <a:xfrm>
            <a:off x="4805700" y="1686475"/>
            <a:ext cx="433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Georgia"/>
                <a:ea typeface="Georgia"/>
                <a:cs typeface="Georgia"/>
                <a:sym typeface="Georgia"/>
              </a:rPr>
              <a:t>Kenya Moore</a:t>
            </a:r>
            <a:endParaRPr i="1" sz="1800">
              <a:latin typeface="Georgia"/>
              <a:ea typeface="Georgia"/>
              <a:cs typeface="Georgia"/>
              <a:sym typeface="Georgia"/>
            </a:endParaRPr>
          </a:p>
        </p:txBody>
      </p:sp>
      <p:sp>
        <p:nvSpPr>
          <p:cNvPr id="447" name="Google Shape;447;p49"/>
          <p:cNvSpPr txBox="1"/>
          <p:nvPr/>
        </p:nvSpPr>
        <p:spPr>
          <a:xfrm>
            <a:off x="4788800" y="1962900"/>
            <a:ext cx="433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Georgia"/>
                <a:ea typeface="Georgia"/>
                <a:cs typeface="Georgia"/>
                <a:sym typeface="Georgia"/>
              </a:rPr>
              <a:t>Zachary Richards</a:t>
            </a:r>
            <a:endParaRPr i="1" sz="1800">
              <a:latin typeface="Georgia"/>
              <a:ea typeface="Georgia"/>
              <a:cs typeface="Georgia"/>
              <a:sym typeface="Georgia"/>
            </a:endParaRPr>
          </a:p>
        </p:txBody>
      </p:sp>
      <p:sp>
        <p:nvSpPr>
          <p:cNvPr id="448" name="Google Shape;448;p49"/>
          <p:cNvSpPr txBox="1"/>
          <p:nvPr/>
        </p:nvSpPr>
        <p:spPr>
          <a:xfrm>
            <a:off x="4788800" y="2224375"/>
            <a:ext cx="433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Georgia"/>
                <a:ea typeface="Georgia"/>
                <a:cs typeface="Georgia"/>
                <a:sym typeface="Georgia"/>
              </a:rPr>
              <a:t>Michelle Futrell</a:t>
            </a:r>
            <a:endParaRPr i="1" sz="1800">
              <a:latin typeface="Georgia"/>
              <a:ea typeface="Georgia"/>
              <a:cs typeface="Georgia"/>
              <a:sym typeface="Georgia"/>
            </a:endParaRPr>
          </a:p>
        </p:txBody>
      </p:sp>
      <p:sp>
        <p:nvSpPr>
          <p:cNvPr id="449" name="Google Shape;449;p49"/>
          <p:cNvSpPr txBox="1"/>
          <p:nvPr/>
        </p:nvSpPr>
        <p:spPr>
          <a:xfrm>
            <a:off x="4805700" y="2500800"/>
            <a:ext cx="433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Georgia"/>
                <a:ea typeface="Georgia"/>
                <a:cs typeface="Georgia"/>
                <a:sym typeface="Georgia"/>
              </a:rPr>
              <a:t>Stacey Elwood</a:t>
            </a:r>
            <a:endParaRPr i="1" sz="1800">
              <a:latin typeface="Georgia"/>
              <a:ea typeface="Georgia"/>
              <a:cs typeface="Georgia"/>
              <a:sym typeface="Georgia"/>
            </a:endParaRPr>
          </a:p>
        </p:txBody>
      </p:sp>
      <p:sp>
        <p:nvSpPr>
          <p:cNvPr id="450" name="Google Shape;450;p49"/>
          <p:cNvSpPr txBox="1"/>
          <p:nvPr/>
        </p:nvSpPr>
        <p:spPr>
          <a:xfrm>
            <a:off x="4805700" y="2769750"/>
            <a:ext cx="433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Georgia"/>
                <a:ea typeface="Georgia"/>
                <a:cs typeface="Georgia"/>
                <a:sym typeface="Georgia"/>
              </a:rPr>
              <a:t>Zachary Winkleman</a:t>
            </a:r>
            <a:endParaRPr i="1" sz="1800">
              <a:latin typeface="Georgia"/>
              <a:ea typeface="Georgia"/>
              <a:cs typeface="Georgia"/>
              <a:sym typeface="Georgia"/>
            </a:endParaRPr>
          </a:p>
        </p:txBody>
      </p:sp>
      <p:sp>
        <p:nvSpPr>
          <p:cNvPr id="451" name="Google Shape;451;p49"/>
          <p:cNvSpPr txBox="1"/>
          <p:nvPr/>
        </p:nvSpPr>
        <p:spPr>
          <a:xfrm>
            <a:off x="4805700" y="3049038"/>
            <a:ext cx="433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Georgia"/>
                <a:ea typeface="Georgia"/>
                <a:cs typeface="Georgia"/>
                <a:sym typeface="Georgia"/>
              </a:rPr>
              <a:t>Sheila Gordon</a:t>
            </a:r>
            <a:endParaRPr i="1" sz="1800">
              <a:latin typeface="Georgia"/>
              <a:ea typeface="Georgia"/>
              <a:cs typeface="Georgia"/>
              <a:sym typeface="Georgia"/>
            </a:endParaRPr>
          </a:p>
        </p:txBody>
      </p:sp>
      <p:sp>
        <p:nvSpPr>
          <p:cNvPr id="452" name="Google Shape;452;p49"/>
          <p:cNvSpPr txBox="1"/>
          <p:nvPr/>
        </p:nvSpPr>
        <p:spPr>
          <a:xfrm>
            <a:off x="4788800" y="3317913"/>
            <a:ext cx="433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Georgia"/>
                <a:ea typeface="Georgia"/>
                <a:cs typeface="Georgia"/>
                <a:sym typeface="Georgia"/>
              </a:rPr>
              <a:t>Amanda Taylor</a:t>
            </a:r>
            <a:endParaRPr i="1" sz="1800">
              <a:latin typeface="Georgia"/>
              <a:ea typeface="Georgia"/>
              <a:cs typeface="Georgia"/>
              <a:sym typeface="Georgia"/>
            </a:endParaRPr>
          </a:p>
        </p:txBody>
      </p:sp>
      <p:sp>
        <p:nvSpPr>
          <p:cNvPr id="453" name="Google Shape;453;p49"/>
          <p:cNvSpPr txBox="1"/>
          <p:nvPr/>
        </p:nvSpPr>
        <p:spPr>
          <a:xfrm>
            <a:off x="4805700" y="3586863"/>
            <a:ext cx="433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Georgia"/>
                <a:ea typeface="Georgia"/>
                <a:cs typeface="Georgia"/>
                <a:sym typeface="Georgia"/>
              </a:rPr>
              <a:t>Abby DeDecker</a:t>
            </a:r>
            <a:endParaRPr i="1" sz="1800">
              <a:latin typeface="Georgia"/>
              <a:ea typeface="Georgia"/>
              <a:cs typeface="Georgia"/>
              <a:sym typeface="Georgia"/>
            </a:endParaRPr>
          </a:p>
        </p:txBody>
      </p:sp>
      <p:sp>
        <p:nvSpPr>
          <p:cNvPr id="454" name="Google Shape;454;p49"/>
          <p:cNvSpPr txBox="1"/>
          <p:nvPr/>
        </p:nvSpPr>
        <p:spPr>
          <a:xfrm>
            <a:off x="4805700" y="3866088"/>
            <a:ext cx="4338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800">
                <a:latin typeface="Georgia"/>
                <a:ea typeface="Georgia"/>
                <a:cs typeface="Georgia"/>
                <a:sym typeface="Georgia"/>
              </a:rPr>
              <a:t>Tara Chase</a:t>
            </a:r>
            <a:endParaRPr i="1" sz="1800">
              <a:latin typeface="Georgia"/>
              <a:ea typeface="Georgia"/>
              <a:cs typeface="Georgia"/>
              <a:sym typeface="Georgia"/>
            </a:endParaRPr>
          </a:p>
        </p:txBody>
      </p:sp>
      <p:pic>
        <p:nvPicPr>
          <p:cNvPr id="455" name="Google Shape;455;p49"/>
          <p:cNvPicPr preferRelativeResize="0"/>
          <p:nvPr/>
        </p:nvPicPr>
        <p:blipFill>
          <a:blip r:embed="rId4">
            <a:alphaModFix/>
          </a:blip>
          <a:stretch>
            <a:fillRect/>
          </a:stretch>
        </p:blipFill>
        <p:spPr>
          <a:xfrm>
            <a:off x="7163819" y="129125"/>
            <a:ext cx="1849730" cy="1204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6"/>
                                        </p:tgtEl>
                                        <p:attrNameLst>
                                          <p:attrName>style.visibility</p:attrName>
                                        </p:attrNameLst>
                                      </p:cBhvr>
                                      <p:to>
                                        <p:strVal val="visible"/>
                                      </p:to>
                                    </p:set>
                                    <p:animEffect filter="fade" transition="in">
                                      <p:cBhvr>
                                        <p:cTn dur="1000"/>
                                        <p:tgtEl>
                                          <p:spTgt spid="4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7"/>
                                        </p:tgtEl>
                                        <p:attrNameLst>
                                          <p:attrName>style.visibility</p:attrName>
                                        </p:attrNameLst>
                                      </p:cBhvr>
                                      <p:to>
                                        <p:strVal val="visible"/>
                                      </p:to>
                                    </p:set>
                                    <p:animEffect filter="fade" transition="in">
                                      <p:cBhvr>
                                        <p:cTn dur="1000"/>
                                        <p:tgtEl>
                                          <p:spTgt spid="4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8"/>
                                        </p:tgtEl>
                                        <p:attrNameLst>
                                          <p:attrName>style.visibility</p:attrName>
                                        </p:attrNameLst>
                                      </p:cBhvr>
                                      <p:to>
                                        <p:strVal val="visible"/>
                                      </p:to>
                                    </p:set>
                                    <p:animEffect filter="fade" transition="in">
                                      <p:cBhvr>
                                        <p:cTn dur="1000"/>
                                        <p:tgtEl>
                                          <p:spTgt spid="44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0"/>
                                        </p:tgtEl>
                                        <p:attrNameLst>
                                          <p:attrName>style.visibility</p:attrName>
                                        </p:attrNameLst>
                                      </p:cBhvr>
                                      <p:to>
                                        <p:strVal val="visible"/>
                                      </p:to>
                                    </p:set>
                                    <p:animEffect filter="fade" transition="in">
                                      <p:cBhvr>
                                        <p:cTn dur="1000"/>
                                        <p:tgtEl>
                                          <p:spTgt spid="4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1"/>
                                        </p:tgtEl>
                                        <p:attrNameLst>
                                          <p:attrName>style.visibility</p:attrName>
                                        </p:attrNameLst>
                                      </p:cBhvr>
                                      <p:to>
                                        <p:strVal val="visible"/>
                                      </p:to>
                                    </p:set>
                                    <p:animEffect filter="fade" transition="in">
                                      <p:cBhvr>
                                        <p:cTn dur="1000"/>
                                        <p:tgtEl>
                                          <p:spTgt spid="4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2"/>
                                        </p:tgtEl>
                                        <p:attrNameLst>
                                          <p:attrName>style.visibility</p:attrName>
                                        </p:attrNameLst>
                                      </p:cBhvr>
                                      <p:to>
                                        <p:strVal val="visible"/>
                                      </p:to>
                                    </p:set>
                                    <p:animEffect filter="fade" transition="in">
                                      <p:cBhvr>
                                        <p:cTn dur="1000"/>
                                        <p:tgtEl>
                                          <p:spTgt spid="4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459" name="Shape 459"/>
        <p:cNvGrpSpPr/>
        <p:nvPr/>
      </p:nvGrpSpPr>
      <p:grpSpPr>
        <a:xfrm>
          <a:off x="0" y="0"/>
          <a:ext cx="0" cy="0"/>
          <a:chOff x="0" y="0"/>
          <a:chExt cx="0" cy="0"/>
        </a:xfrm>
      </p:grpSpPr>
      <p:sp>
        <p:nvSpPr>
          <p:cNvPr id="460" name="Google Shape;460;p50"/>
          <p:cNvSpPr/>
          <p:nvPr/>
        </p:nvSpPr>
        <p:spPr>
          <a:xfrm>
            <a:off x="8306395" y="514350"/>
            <a:ext cx="1013700" cy="40983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61" name="Google Shape;461;p50"/>
          <p:cNvPicPr preferRelativeResize="0"/>
          <p:nvPr/>
        </p:nvPicPr>
        <p:blipFill rotWithShape="1">
          <a:blip r:embed="rId3">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462" name="Google Shape;462;p50"/>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463" name="Google Shape;463;p50"/>
          <p:cNvSpPr txBox="1"/>
          <p:nvPr/>
        </p:nvSpPr>
        <p:spPr>
          <a:xfrm>
            <a:off x="366750" y="514357"/>
            <a:ext cx="64917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000">
                <a:solidFill>
                  <a:srgbClr val="4D4A46"/>
                </a:solidFill>
                <a:latin typeface="Georgia"/>
                <a:ea typeface="Georgia"/>
                <a:cs typeface="Georgia"/>
                <a:sym typeface="Georgia"/>
              </a:rPr>
              <a:t>SCATA President’s Award</a:t>
            </a:r>
            <a:endParaRPr sz="700">
              <a:latin typeface="Georgia"/>
              <a:ea typeface="Georgia"/>
              <a:cs typeface="Georgia"/>
              <a:sym typeface="Georgia"/>
            </a:endParaRPr>
          </a:p>
        </p:txBody>
      </p:sp>
      <p:sp>
        <p:nvSpPr>
          <p:cNvPr id="464" name="Google Shape;464;p50"/>
          <p:cNvSpPr txBox="1"/>
          <p:nvPr/>
        </p:nvSpPr>
        <p:spPr>
          <a:xfrm>
            <a:off x="366750" y="1051125"/>
            <a:ext cx="3229500" cy="145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000"/>
              </a:spcBef>
              <a:spcAft>
                <a:spcPts val="0"/>
              </a:spcAft>
              <a:buNone/>
            </a:pPr>
            <a:r>
              <a:rPr lang="en" sz="1100">
                <a:solidFill>
                  <a:srgbClr val="222222"/>
                </a:solidFill>
                <a:highlight>
                  <a:srgbClr val="FFFFFF"/>
                </a:highlight>
              </a:rPr>
              <a:t>The President’s Award was established in 2009 to recognize individuals, organizations, corporations, or others who have made outstanding contributions to the membership of the South Carolina Athletic Trainers’ Association.</a:t>
            </a:r>
            <a:endParaRPr sz="1100">
              <a:solidFill>
                <a:srgbClr val="222222"/>
              </a:solidFill>
              <a:highlight>
                <a:srgbClr val="FFFFFF"/>
              </a:highlight>
            </a:endParaRPr>
          </a:p>
          <a:p>
            <a:pPr indent="0" lvl="0" marL="0" rtl="0" algn="l">
              <a:lnSpc>
                <a:spcPct val="115000"/>
              </a:lnSpc>
              <a:spcBef>
                <a:spcPts val="1000"/>
              </a:spcBef>
              <a:spcAft>
                <a:spcPts val="1000"/>
              </a:spcAft>
              <a:buNone/>
            </a:pPr>
            <a:r>
              <a:t/>
            </a:r>
            <a:endParaRPr sz="1100">
              <a:solidFill>
                <a:srgbClr val="222222"/>
              </a:solidFill>
              <a:highlight>
                <a:srgbClr val="FFFFFF"/>
              </a:highlight>
            </a:endParaRPr>
          </a:p>
        </p:txBody>
      </p:sp>
      <p:pic>
        <p:nvPicPr>
          <p:cNvPr id="465" name="Google Shape;465;p50"/>
          <p:cNvPicPr preferRelativeResize="0"/>
          <p:nvPr/>
        </p:nvPicPr>
        <p:blipFill rotWithShape="1">
          <a:blip r:embed="rId4">
            <a:alphaModFix/>
          </a:blip>
          <a:srcRect b="23640" l="23892" r="21068" t="24332"/>
          <a:stretch/>
        </p:blipFill>
        <p:spPr>
          <a:xfrm>
            <a:off x="4075025" y="1109400"/>
            <a:ext cx="4573261" cy="32420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469" name="Shape 469"/>
        <p:cNvGrpSpPr/>
        <p:nvPr/>
      </p:nvGrpSpPr>
      <p:grpSpPr>
        <a:xfrm>
          <a:off x="0" y="0"/>
          <a:ext cx="0" cy="0"/>
          <a:chOff x="0" y="0"/>
          <a:chExt cx="0" cy="0"/>
        </a:xfrm>
      </p:grpSpPr>
      <p:sp>
        <p:nvSpPr>
          <p:cNvPr id="470" name="Google Shape;470;p51"/>
          <p:cNvSpPr txBox="1"/>
          <p:nvPr/>
        </p:nvSpPr>
        <p:spPr>
          <a:xfrm>
            <a:off x="514350" y="775283"/>
            <a:ext cx="64917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000">
                <a:solidFill>
                  <a:srgbClr val="4D4A46"/>
                </a:solidFill>
                <a:latin typeface="Georgia"/>
                <a:ea typeface="Georgia"/>
                <a:cs typeface="Georgia"/>
                <a:sym typeface="Georgia"/>
              </a:rPr>
              <a:t>2020 Presidential Award</a:t>
            </a:r>
            <a:endParaRPr sz="700">
              <a:latin typeface="Georgia"/>
              <a:ea typeface="Georgia"/>
              <a:cs typeface="Georgia"/>
              <a:sym typeface="Georgia"/>
            </a:endParaRPr>
          </a:p>
        </p:txBody>
      </p:sp>
      <p:sp>
        <p:nvSpPr>
          <p:cNvPr id="471" name="Google Shape;471;p51"/>
          <p:cNvSpPr/>
          <p:nvPr/>
        </p:nvSpPr>
        <p:spPr>
          <a:xfrm>
            <a:off x="0" y="1422025"/>
            <a:ext cx="9144000" cy="32070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72" name="Google Shape;472;p51"/>
          <p:cNvPicPr preferRelativeResize="0"/>
          <p:nvPr/>
        </p:nvPicPr>
        <p:blipFill rotWithShape="1">
          <a:blip r:embed="rId3">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473" name="Google Shape;473;p51"/>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474" name="Google Shape;474;p51"/>
          <p:cNvSpPr txBox="1"/>
          <p:nvPr/>
        </p:nvSpPr>
        <p:spPr>
          <a:xfrm>
            <a:off x="521925" y="1523175"/>
            <a:ext cx="405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Georgia"/>
                <a:ea typeface="Georgia"/>
                <a:cs typeface="Georgia"/>
                <a:sym typeface="Georgia"/>
              </a:rPr>
              <a:t>Christopher George Mazoue, MD</a:t>
            </a:r>
            <a:endParaRPr b="1">
              <a:latin typeface="Georgia"/>
              <a:ea typeface="Georgia"/>
              <a:cs typeface="Georgia"/>
              <a:sym typeface="Georgia"/>
            </a:endParaRPr>
          </a:p>
          <a:p>
            <a:pPr indent="0" lvl="0" marL="0" rtl="0" algn="l">
              <a:spcBef>
                <a:spcPts val="0"/>
              </a:spcBef>
              <a:spcAft>
                <a:spcPts val="0"/>
              </a:spcAft>
              <a:buNone/>
            </a:pPr>
            <a:r>
              <a:rPr lang="en">
                <a:latin typeface="Georgia"/>
                <a:ea typeface="Georgia"/>
                <a:cs typeface="Georgia"/>
                <a:sym typeface="Georgia"/>
              </a:rPr>
              <a:t>Orthopedic Sports Medicine, Shoulder Orthopedic Surgery</a:t>
            </a:r>
            <a:endParaRPr>
              <a:latin typeface="Georgia"/>
              <a:ea typeface="Georgia"/>
              <a:cs typeface="Georgia"/>
              <a:sym typeface="Georgia"/>
            </a:endParaRPr>
          </a:p>
        </p:txBody>
      </p:sp>
      <p:pic>
        <p:nvPicPr>
          <p:cNvPr id="475" name="Google Shape;475;p51"/>
          <p:cNvPicPr preferRelativeResize="0"/>
          <p:nvPr/>
        </p:nvPicPr>
        <p:blipFill>
          <a:blip r:embed="rId4">
            <a:alphaModFix/>
          </a:blip>
          <a:stretch>
            <a:fillRect/>
          </a:stretch>
        </p:blipFill>
        <p:spPr>
          <a:xfrm>
            <a:off x="5020125" y="406425"/>
            <a:ext cx="3945000" cy="3945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479" name="Shape 479"/>
        <p:cNvGrpSpPr/>
        <p:nvPr/>
      </p:nvGrpSpPr>
      <p:grpSpPr>
        <a:xfrm>
          <a:off x="0" y="0"/>
          <a:ext cx="0" cy="0"/>
          <a:chOff x="0" y="0"/>
          <a:chExt cx="0" cy="0"/>
        </a:xfrm>
      </p:grpSpPr>
      <p:sp>
        <p:nvSpPr>
          <p:cNvPr id="480" name="Google Shape;480;p52"/>
          <p:cNvSpPr txBox="1"/>
          <p:nvPr/>
        </p:nvSpPr>
        <p:spPr>
          <a:xfrm>
            <a:off x="514350" y="775283"/>
            <a:ext cx="64917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000">
                <a:solidFill>
                  <a:srgbClr val="4D4A46"/>
                </a:solidFill>
                <a:latin typeface="Georgia"/>
                <a:ea typeface="Georgia"/>
                <a:cs typeface="Georgia"/>
                <a:sym typeface="Georgia"/>
              </a:rPr>
              <a:t>2022 Presidential Award</a:t>
            </a:r>
            <a:endParaRPr sz="700">
              <a:latin typeface="Georgia"/>
              <a:ea typeface="Georgia"/>
              <a:cs typeface="Georgia"/>
              <a:sym typeface="Georgia"/>
            </a:endParaRPr>
          </a:p>
        </p:txBody>
      </p:sp>
      <p:sp>
        <p:nvSpPr>
          <p:cNvPr id="481" name="Google Shape;481;p52"/>
          <p:cNvSpPr/>
          <p:nvPr/>
        </p:nvSpPr>
        <p:spPr>
          <a:xfrm>
            <a:off x="0" y="1422025"/>
            <a:ext cx="9144000" cy="32070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82" name="Google Shape;482;p52"/>
          <p:cNvPicPr preferRelativeResize="0"/>
          <p:nvPr/>
        </p:nvPicPr>
        <p:blipFill rotWithShape="1">
          <a:blip r:embed="rId3">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483" name="Google Shape;483;p52"/>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484" name="Google Shape;484;p52"/>
          <p:cNvSpPr txBox="1"/>
          <p:nvPr/>
        </p:nvSpPr>
        <p:spPr>
          <a:xfrm>
            <a:off x="521925" y="1523175"/>
            <a:ext cx="4993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Georgia"/>
                <a:ea typeface="Georgia"/>
                <a:cs typeface="Georgia"/>
                <a:sym typeface="Georgia"/>
              </a:rPr>
              <a:t>Jerome Singleton, EdD</a:t>
            </a:r>
            <a:endParaRPr b="1">
              <a:latin typeface="Georgia"/>
              <a:ea typeface="Georgia"/>
              <a:cs typeface="Georgia"/>
              <a:sym typeface="Georgia"/>
            </a:endParaRPr>
          </a:p>
          <a:p>
            <a:pPr indent="0" lvl="0" marL="0" rtl="0" algn="l">
              <a:spcBef>
                <a:spcPts val="0"/>
              </a:spcBef>
              <a:spcAft>
                <a:spcPts val="0"/>
              </a:spcAft>
              <a:buNone/>
            </a:pPr>
            <a:r>
              <a:rPr lang="en">
                <a:latin typeface="Georgia"/>
                <a:ea typeface="Georgia"/>
                <a:cs typeface="Georgia"/>
                <a:sym typeface="Georgia"/>
              </a:rPr>
              <a:t>Commissioner South Carolina High School League</a:t>
            </a:r>
            <a:endParaRPr>
              <a:latin typeface="Georgia"/>
              <a:ea typeface="Georgia"/>
              <a:cs typeface="Georgia"/>
              <a:sym typeface="Georgia"/>
            </a:endParaRPr>
          </a:p>
        </p:txBody>
      </p:sp>
      <p:pic>
        <p:nvPicPr>
          <p:cNvPr id="485" name="Google Shape;485;p52"/>
          <p:cNvPicPr preferRelativeResize="0"/>
          <p:nvPr/>
        </p:nvPicPr>
        <p:blipFill>
          <a:blip r:embed="rId4">
            <a:alphaModFix/>
          </a:blip>
          <a:stretch>
            <a:fillRect/>
          </a:stretch>
        </p:blipFill>
        <p:spPr>
          <a:xfrm>
            <a:off x="5761250" y="416450"/>
            <a:ext cx="3089425" cy="386177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53"/>
          <p:cNvSpPr/>
          <p:nvPr/>
        </p:nvSpPr>
        <p:spPr>
          <a:xfrm>
            <a:off x="89700" y="1422025"/>
            <a:ext cx="8896500" cy="31890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91" name="Google Shape;491;p53"/>
          <p:cNvSpPr txBox="1"/>
          <p:nvPr/>
        </p:nvSpPr>
        <p:spPr>
          <a:xfrm>
            <a:off x="10800" y="553650"/>
            <a:ext cx="9054300" cy="6003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None/>
            </a:pPr>
            <a:r>
              <a:rPr lang="en" sz="2700">
                <a:solidFill>
                  <a:srgbClr val="4D4A46"/>
                </a:solidFill>
                <a:latin typeface="Georgia"/>
                <a:ea typeface="Georgia"/>
                <a:cs typeface="Georgia"/>
                <a:sym typeface="Georgia"/>
              </a:rPr>
              <a:t>Fred W. Hoover Award for Excellence in Athletic Training </a:t>
            </a:r>
            <a:endParaRPr sz="2700"/>
          </a:p>
        </p:txBody>
      </p:sp>
      <p:pic>
        <p:nvPicPr>
          <p:cNvPr id="492" name="Google Shape;492;p53"/>
          <p:cNvPicPr preferRelativeResize="0"/>
          <p:nvPr/>
        </p:nvPicPr>
        <p:blipFill rotWithShape="1">
          <a:blip r:embed="rId3">
            <a:alphaModFix/>
          </a:blip>
          <a:srcRect b="0" l="2704" r="1729" t="0"/>
          <a:stretch/>
        </p:blipFill>
        <p:spPr>
          <a:xfrm>
            <a:off x="375050" y="1637825"/>
            <a:ext cx="8465349" cy="275739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49" name="Shape 149"/>
        <p:cNvGrpSpPr/>
        <p:nvPr/>
      </p:nvGrpSpPr>
      <p:grpSpPr>
        <a:xfrm>
          <a:off x="0" y="0"/>
          <a:ext cx="0" cy="0"/>
          <a:chOff x="0" y="0"/>
          <a:chExt cx="0" cy="0"/>
        </a:xfrm>
      </p:grpSpPr>
      <p:sp>
        <p:nvSpPr>
          <p:cNvPr id="150" name="Google Shape;150;p27"/>
          <p:cNvSpPr/>
          <p:nvPr/>
        </p:nvSpPr>
        <p:spPr>
          <a:xfrm>
            <a:off x="722875" y="-1"/>
            <a:ext cx="2951400" cy="6114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51" name="Google Shape;151;p27"/>
          <p:cNvPicPr preferRelativeResize="0"/>
          <p:nvPr/>
        </p:nvPicPr>
        <p:blipFill rotWithShape="1">
          <a:blip r:embed="rId3">
            <a:alphaModFix/>
          </a:blip>
          <a:srcRect b="3250" l="28713" r="28717" t="0"/>
          <a:stretch/>
        </p:blipFill>
        <p:spPr>
          <a:xfrm>
            <a:off x="377175" y="783200"/>
            <a:ext cx="2960474" cy="4360300"/>
          </a:xfrm>
          <a:prstGeom prst="rect">
            <a:avLst/>
          </a:prstGeom>
          <a:noFill/>
          <a:ln>
            <a:noFill/>
          </a:ln>
        </p:spPr>
      </p:pic>
      <p:grpSp>
        <p:nvGrpSpPr>
          <p:cNvPr id="152" name="Google Shape;152;p27"/>
          <p:cNvGrpSpPr/>
          <p:nvPr/>
        </p:nvGrpSpPr>
        <p:grpSpPr>
          <a:xfrm>
            <a:off x="4703327" y="510775"/>
            <a:ext cx="3926363" cy="1765777"/>
            <a:chOff x="-1794236" y="-9533"/>
            <a:chExt cx="10470300" cy="4708739"/>
          </a:xfrm>
        </p:grpSpPr>
        <p:sp>
          <p:nvSpPr>
            <p:cNvPr id="153" name="Google Shape;153;p27"/>
            <p:cNvSpPr txBox="1"/>
            <p:nvPr/>
          </p:nvSpPr>
          <p:spPr>
            <a:xfrm>
              <a:off x="-1794236" y="-9533"/>
              <a:ext cx="10470300" cy="2709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 sz="3000">
                  <a:solidFill>
                    <a:srgbClr val="4D4A46"/>
                  </a:solidFill>
                  <a:latin typeface="Georgia"/>
                  <a:ea typeface="Georgia"/>
                  <a:cs typeface="Georgia"/>
                  <a:sym typeface="Georgia"/>
                </a:rPr>
                <a:t>COMMITTEE REPORTS</a:t>
              </a:r>
              <a:endParaRPr sz="700">
                <a:latin typeface="Georgia"/>
                <a:ea typeface="Georgia"/>
                <a:cs typeface="Georgia"/>
                <a:sym typeface="Georgia"/>
              </a:endParaRPr>
            </a:p>
          </p:txBody>
        </p:sp>
        <p:sp>
          <p:nvSpPr>
            <p:cNvPr id="154" name="Google Shape;154;p27"/>
            <p:cNvSpPr txBox="1"/>
            <p:nvPr/>
          </p:nvSpPr>
          <p:spPr>
            <a:xfrm>
              <a:off x="1215882" y="4083606"/>
              <a:ext cx="7460100" cy="6156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t/>
              </a:r>
              <a:endParaRPr sz="1500">
                <a:solidFill>
                  <a:srgbClr val="4D4A46"/>
                </a:solidFill>
                <a:latin typeface="Georgia"/>
                <a:ea typeface="Georgia"/>
                <a:cs typeface="Georgia"/>
                <a:sym typeface="Georgia"/>
              </a:endParaRPr>
            </a:p>
          </p:txBody>
        </p:sp>
      </p:grpSp>
      <p:pic>
        <p:nvPicPr>
          <p:cNvPr id="155" name="Google Shape;155;p27"/>
          <p:cNvPicPr preferRelativeResize="0"/>
          <p:nvPr/>
        </p:nvPicPr>
        <p:blipFill rotWithShape="1">
          <a:blip r:embed="rId4">
            <a:alphaModFix/>
          </a:blip>
          <a:srcRect b="9387" l="0" r="0" t="0"/>
          <a:stretch/>
        </p:blipFill>
        <p:spPr>
          <a:xfrm>
            <a:off x="7631199" y="4315048"/>
            <a:ext cx="1258400" cy="541900"/>
          </a:xfrm>
          <a:prstGeom prst="rect">
            <a:avLst/>
          </a:prstGeom>
          <a:noFill/>
          <a:ln>
            <a:noFill/>
          </a:ln>
        </p:spPr>
      </p:pic>
      <p:sp>
        <p:nvSpPr>
          <p:cNvPr id="156" name="Google Shape;156;p27"/>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pic>
        <p:nvPicPr>
          <p:cNvPr id="157" name="Google Shape;157;p27"/>
          <p:cNvPicPr preferRelativeResize="0"/>
          <p:nvPr/>
        </p:nvPicPr>
        <p:blipFill rotWithShape="1">
          <a:blip r:embed="rId5">
            <a:alphaModFix/>
          </a:blip>
          <a:srcRect b="3331" l="19304" r="42323" t="11893"/>
          <a:stretch/>
        </p:blipFill>
        <p:spPr>
          <a:xfrm>
            <a:off x="377175" y="783200"/>
            <a:ext cx="2960474" cy="43603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496" name="Shape 496"/>
        <p:cNvGrpSpPr/>
        <p:nvPr/>
      </p:nvGrpSpPr>
      <p:grpSpPr>
        <a:xfrm>
          <a:off x="0" y="0"/>
          <a:ext cx="0" cy="0"/>
          <a:chOff x="0" y="0"/>
          <a:chExt cx="0" cy="0"/>
        </a:xfrm>
      </p:grpSpPr>
      <p:sp>
        <p:nvSpPr>
          <p:cNvPr id="497" name="Google Shape;497;p54"/>
          <p:cNvSpPr txBox="1"/>
          <p:nvPr/>
        </p:nvSpPr>
        <p:spPr>
          <a:xfrm>
            <a:off x="514350" y="775283"/>
            <a:ext cx="64917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000">
                <a:solidFill>
                  <a:srgbClr val="4D4A46"/>
                </a:solidFill>
                <a:latin typeface="Georgia"/>
                <a:ea typeface="Georgia"/>
                <a:cs typeface="Georgia"/>
                <a:sym typeface="Georgia"/>
              </a:rPr>
              <a:t>2020 Fred Hoover Award</a:t>
            </a:r>
            <a:endParaRPr sz="700">
              <a:latin typeface="Georgia"/>
              <a:ea typeface="Georgia"/>
              <a:cs typeface="Georgia"/>
              <a:sym typeface="Georgia"/>
            </a:endParaRPr>
          </a:p>
        </p:txBody>
      </p:sp>
      <p:sp>
        <p:nvSpPr>
          <p:cNvPr id="498" name="Google Shape;498;p54"/>
          <p:cNvSpPr/>
          <p:nvPr/>
        </p:nvSpPr>
        <p:spPr>
          <a:xfrm>
            <a:off x="89700" y="1422025"/>
            <a:ext cx="8896500" cy="31890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499" name="Google Shape;499;p54"/>
          <p:cNvPicPr preferRelativeResize="0"/>
          <p:nvPr/>
        </p:nvPicPr>
        <p:blipFill rotWithShape="1">
          <a:blip r:embed="rId3">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500" name="Google Shape;500;p54"/>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501" name="Google Shape;501;p54"/>
          <p:cNvSpPr txBox="1"/>
          <p:nvPr/>
        </p:nvSpPr>
        <p:spPr>
          <a:xfrm>
            <a:off x="521925" y="1523175"/>
            <a:ext cx="405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502" name="Google Shape;502;p54"/>
          <p:cNvSpPr txBox="1"/>
          <p:nvPr/>
        </p:nvSpPr>
        <p:spPr>
          <a:xfrm>
            <a:off x="179300" y="3674425"/>
            <a:ext cx="4237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latin typeface="Calibri"/>
                <a:ea typeface="Calibri"/>
                <a:cs typeface="Calibri"/>
                <a:sym typeface="Calibri"/>
              </a:rPr>
              <a:t>William “Bill” Warren, MSS, SCAT, ATC</a:t>
            </a:r>
            <a:r>
              <a:rPr lang="en" sz="1800">
                <a:latin typeface="Calibri"/>
                <a:ea typeface="Calibri"/>
                <a:cs typeface="Calibri"/>
                <a:sym typeface="Calibri"/>
              </a:rPr>
              <a:t> </a:t>
            </a:r>
            <a:endParaRPr sz="1800">
              <a:latin typeface="Calibri"/>
              <a:ea typeface="Calibri"/>
              <a:cs typeface="Calibri"/>
              <a:sym typeface="Calibri"/>
            </a:endParaRPr>
          </a:p>
          <a:p>
            <a:pPr indent="0" lvl="0" marL="0" rtl="0" algn="ctr">
              <a:spcBef>
                <a:spcPts val="0"/>
              </a:spcBef>
              <a:spcAft>
                <a:spcPts val="0"/>
              </a:spcAft>
              <a:buNone/>
            </a:pPr>
            <a:r>
              <a:rPr i="1" lang="en" sz="1800">
                <a:latin typeface="Calibri"/>
                <a:ea typeface="Calibri"/>
                <a:cs typeface="Calibri"/>
                <a:sym typeface="Calibri"/>
              </a:rPr>
              <a:t>Rock Hill High School</a:t>
            </a:r>
            <a:endParaRPr i="1" sz="1800">
              <a:latin typeface="Calibri"/>
              <a:ea typeface="Calibri"/>
              <a:cs typeface="Calibri"/>
              <a:sym typeface="Calibri"/>
            </a:endParaRPr>
          </a:p>
        </p:txBody>
      </p:sp>
      <p:sp>
        <p:nvSpPr>
          <p:cNvPr id="503" name="Google Shape;503;p54"/>
          <p:cNvSpPr txBox="1"/>
          <p:nvPr/>
        </p:nvSpPr>
        <p:spPr>
          <a:xfrm>
            <a:off x="4827900" y="1528975"/>
            <a:ext cx="3953400" cy="3128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latin typeface="Calibri"/>
                <a:ea typeface="Calibri"/>
                <a:cs typeface="Calibri"/>
                <a:sym typeface="Calibri"/>
              </a:rPr>
              <a:t>Notable Contributions</a:t>
            </a:r>
            <a:endParaRPr b="1" sz="1500">
              <a:latin typeface="Calibri"/>
              <a:ea typeface="Calibri"/>
              <a:cs typeface="Calibri"/>
              <a:sym typeface="Calibri"/>
            </a:endParaRPr>
          </a:p>
          <a:p>
            <a:pPr indent="0" lvl="0" marL="0" rtl="0" algn="ctr">
              <a:spcBef>
                <a:spcPts val="0"/>
              </a:spcBef>
              <a:spcAft>
                <a:spcPts val="0"/>
              </a:spcAft>
              <a:buNone/>
            </a:pPr>
            <a:r>
              <a:t/>
            </a:r>
            <a:endParaRPr b="1" sz="600">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SCATA President, SCATA Executive Council</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SCATA HS Student Workshop (Chair), PR,  and Golf Tournament Committees </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SCATA &amp; MAATA Webmaster</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S</a:t>
            </a:r>
            <a:r>
              <a:rPr lang="en" sz="1500">
                <a:solidFill>
                  <a:schemeClr val="dk1"/>
                </a:solidFill>
                <a:latin typeface="Calibri"/>
                <a:ea typeface="Calibri"/>
                <a:cs typeface="Calibri"/>
                <a:sym typeface="Calibri"/>
              </a:rPr>
              <a:t>CATA </a:t>
            </a:r>
            <a:r>
              <a:rPr lang="en" sz="1500">
                <a:solidFill>
                  <a:srgbClr val="1E1E00"/>
                </a:solidFill>
                <a:latin typeface="Calibri"/>
                <a:ea typeface="Calibri"/>
                <a:cs typeface="Calibri"/>
                <a:sym typeface="Calibri"/>
              </a:rPr>
              <a:t>Rep </a:t>
            </a:r>
            <a:r>
              <a:rPr lang="en" sz="1500">
                <a:solidFill>
                  <a:schemeClr val="dk1"/>
                </a:solidFill>
                <a:latin typeface="Calibri"/>
                <a:ea typeface="Calibri"/>
                <a:cs typeface="Calibri"/>
                <a:sym typeface="Calibri"/>
              </a:rPr>
              <a:t>to SCHSL &amp; SCMA Medical </a:t>
            </a:r>
            <a:r>
              <a:rPr lang="en" sz="1500">
                <a:solidFill>
                  <a:srgbClr val="050500"/>
                </a:solidFill>
                <a:latin typeface="Calibri"/>
                <a:ea typeface="Calibri"/>
                <a:cs typeface="Calibri"/>
                <a:sym typeface="Calibri"/>
              </a:rPr>
              <a:t>Aspects </a:t>
            </a:r>
            <a:r>
              <a:rPr lang="en" sz="1500">
                <a:solidFill>
                  <a:schemeClr val="dk1"/>
                </a:solidFill>
                <a:latin typeface="Calibri"/>
                <a:ea typeface="Calibri"/>
                <a:cs typeface="Calibri"/>
                <a:sym typeface="Calibri"/>
              </a:rPr>
              <a:t>Committee</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SzPts val="1500"/>
              <a:buFont typeface="Calibri"/>
              <a:buChar char="●"/>
            </a:pPr>
            <a:r>
              <a:rPr lang="en" sz="1500">
                <a:solidFill>
                  <a:schemeClr val="dk1"/>
                </a:solidFill>
                <a:latin typeface="Calibri"/>
                <a:ea typeface="Calibri"/>
                <a:cs typeface="Calibri"/>
                <a:sym typeface="Calibri"/>
              </a:rPr>
              <a:t>NATA </a:t>
            </a:r>
            <a:r>
              <a:rPr lang="en" sz="1500">
                <a:solidFill>
                  <a:srgbClr val="232300"/>
                </a:solidFill>
                <a:latin typeface="Calibri"/>
                <a:ea typeface="Calibri"/>
                <a:cs typeface="Calibri"/>
                <a:sym typeface="Calibri"/>
              </a:rPr>
              <a:t>State </a:t>
            </a:r>
            <a:r>
              <a:rPr lang="en" sz="1500">
                <a:solidFill>
                  <a:schemeClr val="dk1"/>
                </a:solidFill>
                <a:latin typeface="Calibri"/>
                <a:ea typeface="Calibri"/>
                <a:cs typeface="Calibri"/>
                <a:sym typeface="Calibri"/>
              </a:rPr>
              <a:t>Advisory Committee</a:t>
            </a:r>
            <a:endParaRPr sz="1500">
              <a:solidFill>
                <a:srgbClr val="404000"/>
              </a:solidFill>
              <a:latin typeface="Calibri"/>
              <a:ea typeface="Calibri"/>
              <a:cs typeface="Calibri"/>
              <a:sym typeface="Calibri"/>
            </a:endParaRPr>
          </a:p>
          <a:p>
            <a:pPr indent="-323850" lvl="0" marL="457200" rtl="0" algn="l">
              <a:lnSpc>
                <a:spcPct val="115000"/>
              </a:lnSpc>
              <a:spcBef>
                <a:spcPts val="0"/>
              </a:spcBef>
              <a:spcAft>
                <a:spcPts val="0"/>
              </a:spcAft>
              <a:buSzPts val="1500"/>
              <a:buFont typeface="Calibri"/>
              <a:buChar char="●"/>
            </a:pPr>
            <a:r>
              <a:rPr lang="en" sz="1500">
                <a:solidFill>
                  <a:schemeClr val="dk1"/>
                </a:solidFill>
                <a:latin typeface="Calibri"/>
                <a:ea typeface="Calibri"/>
                <a:cs typeface="Calibri"/>
                <a:sym typeface="Calibri"/>
              </a:rPr>
              <a:t>MAATA </a:t>
            </a:r>
            <a:r>
              <a:rPr lang="en" sz="1500">
                <a:solidFill>
                  <a:srgbClr val="202000"/>
                </a:solidFill>
                <a:latin typeface="Calibri"/>
                <a:ea typeface="Calibri"/>
                <a:cs typeface="Calibri"/>
                <a:sym typeface="Calibri"/>
              </a:rPr>
              <a:t>Board </a:t>
            </a:r>
            <a:r>
              <a:rPr lang="en" sz="1500">
                <a:solidFill>
                  <a:schemeClr val="dk1"/>
                </a:solidFill>
                <a:latin typeface="Calibri"/>
                <a:ea typeface="Calibri"/>
                <a:cs typeface="Calibri"/>
                <a:sym typeface="Calibri"/>
              </a:rPr>
              <a:t>of Directors</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SzPts val="1500"/>
              <a:buFont typeface="Calibri"/>
              <a:buChar char="●"/>
            </a:pPr>
            <a:r>
              <a:rPr lang="en" sz="1500">
                <a:solidFill>
                  <a:schemeClr val="dk1"/>
                </a:solidFill>
                <a:latin typeface="Calibri"/>
                <a:ea typeface="Calibri"/>
                <a:cs typeface="Calibri"/>
                <a:sym typeface="Calibri"/>
              </a:rPr>
              <a:t>MAATA Honors </a:t>
            </a:r>
            <a:r>
              <a:rPr lang="en" sz="1500">
                <a:solidFill>
                  <a:srgbClr val="0A0A00"/>
                </a:solidFill>
                <a:latin typeface="Calibri"/>
                <a:ea typeface="Calibri"/>
                <a:cs typeface="Calibri"/>
                <a:sym typeface="Calibri"/>
              </a:rPr>
              <a:t>&amp; </a:t>
            </a:r>
            <a:r>
              <a:rPr lang="en" sz="1500">
                <a:solidFill>
                  <a:srgbClr val="0C0C00"/>
                </a:solidFill>
                <a:latin typeface="Calibri"/>
                <a:ea typeface="Calibri"/>
                <a:cs typeface="Calibri"/>
                <a:sym typeface="Calibri"/>
              </a:rPr>
              <a:t>Awards </a:t>
            </a:r>
            <a:r>
              <a:rPr lang="en" sz="1500">
                <a:solidFill>
                  <a:schemeClr val="dk1"/>
                </a:solidFill>
                <a:latin typeface="Calibri"/>
                <a:ea typeface="Calibri"/>
                <a:cs typeface="Calibri"/>
                <a:sym typeface="Calibri"/>
              </a:rPr>
              <a:t>Committee</a:t>
            </a:r>
            <a:endParaRPr sz="1500">
              <a:solidFill>
                <a:schemeClr val="dk1"/>
              </a:solidFill>
              <a:latin typeface="Calibri"/>
              <a:ea typeface="Calibri"/>
              <a:cs typeface="Calibri"/>
              <a:sym typeface="Calibri"/>
            </a:endParaRPr>
          </a:p>
          <a:p>
            <a:pPr indent="-323850" lvl="0" marL="457200" rtl="0" algn="l">
              <a:lnSpc>
                <a:spcPct val="115000"/>
              </a:lnSpc>
              <a:spcBef>
                <a:spcPts val="0"/>
              </a:spcBef>
              <a:spcAft>
                <a:spcPts val="0"/>
              </a:spcAft>
              <a:buSzPts val="1500"/>
              <a:buFont typeface="Calibri"/>
              <a:buChar char="●"/>
            </a:pPr>
            <a:r>
              <a:rPr lang="en" sz="1500">
                <a:solidFill>
                  <a:schemeClr val="dk1"/>
                </a:solidFill>
                <a:latin typeface="Calibri"/>
                <a:ea typeface="Calibri"/>
                <a:cs typeface="Calibri"/>
                <a:sym typeface="Calibri"/>
              </a:rPr>
              <a:t>SCAAA Board </a:t>
            </a:r>
            <a:r>
              <a:rPr lang="en" sz="1500">
                <a:solidFill>
                  <a:srgbClr val="060600"/>
                </a:solidFill>
                <a:latin typeface="Calibri"/>
                <a:ea typeface="Calibri"/>
                <a:cs typeface="Calibri"/>
                <a:sym typeface="Calibri"/>
              </a:rPr>
              <a:t>of </a:t>
            </a:r>
            <a:r>
              <a:rPr lang="en" sz="1500">
                <a:solidFill>
                  <a:schemeClr val="dk1"/>
                </a:solidFill>
                <a:latin typeface="Calibri"/>
                <a:ea typeface="Calibri"/>
                <a:cs typeface="Calibri"/>
                <a:sym typeface="Calibri"/>
              </a:rPr>
              <a:t>Directors </a:t>
            </a:r>
            <a:endParaRPr sz="1500">
              <a:latin typeface="Calibri"/>
              <a:ea typeface="Calibri"/>
              <a:cs typeface="Calibri"/>
              <a:sym typeface="Calibri"/>
            </a:endParaRPr>
          </a:p>
        </p:txBody>
      </p:sp>
      <p:pic>
        <p:nvPicPr>
          <p:cNvPr id="504" name="Google Shape;504;p54"/>
          <p:cNvPicPr preferRelativeResize="0"/>
          <p:nvPr/>
        </p:nvPicPr>
        <p:blipFill rotWithShape="1">
          <a:blip r:embed="rId4">
            <a:alphaModFix/>
          </a:blip>
          <a:srcRect b="23400" l="0" r="0" t="6976"/>
          <a:stretch/>
        </p:blipFill>
        <p:spPr>
          <a:xfrm>
            <a:off x="1079797" y="1648500"/>
            <a:ext cx="2182552" cy="202592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508" name="Shape 508"/>
        <p:cNvGrpSpPr/>
        <p:nvPr/>
      </p:nvGrpSpPr>
      <p:grpSpPr>
        <a:xfrm>
          <a:off x="0" y="0"/>
          <a:ext cx="0" cy="0"/>
          <a:chOff x="0" y="0"/>
          <a:chExt cx="0" cy="0"/>
        </a:xfrm>
      </p:grpSpPr>
      <p:sp>
        <p:nvSpPr>
          <p:cNvPr id="509" name="Google Shape;509;p55"/>
          <p:cNvSpPr/>
          <p:nvPr/>
        </p:nvSpPr>
        <p:spPr>
          <a:xfrm>
            <a:off x="5629275" y="-1"/>
            <a:ext cx="2951400" cy="618600"/>
          </a:xfrm>
          <a:prstGeom prst="rect">
            <a:avLst/>
          </a:prstGeom>
          <a:solidFill>
            <a:srgbClr val="1A2A63">
              <a:alpha val="3490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510" name="Google Shape;510;p55"/>
          <p:cNvPicPr preferRelativeResize="0"/>
          <p:nvPr/>
        </p:nvPicPr>
        <p:blipFill rotWithShape="1">
          <a:blip r:embed="rId3">
            <a:alphaModFix/>
          </a:blip>
          <a:srcRect b="0" l="24446" r="37182" t="15368"/>
          <a:stretch/>
        </p:blipFill>
        <p:spPr>
          <a:xfrm>
            <a:off x="5629275" y="790275"/>
            <a:ext cx="2960474" cy="4353227"/>
          </a:xfrm>
          <a:prstGeom prst="rect">
            <a:avLst/>
          </a:prstGeom>
          <a:noFill/>
          <a:ln>
            <a:noFill/>
          </a:ln>
        </p:spPr>
      </p:pic>
      <p:pic>
        <p:nvPicPr>
          <p:cNvPr id="511" name="Google Shape;511;p55"/>
          <p:cNvPicPr preferRelativeResize="0"/>
          <p:nvPr/>
        </p:nvPicPr>
        <p:blipFill rotWithShape="1">
          <a:blip r:embed="rId4">
            <a:alphaModFix/>
          </a:blip>
          <a:srcRect b="0" l="0" r="0" t="0"/>
          <a:stretch/>
        </p:blipFill>
        <p:spPr>
          <a:xfrm>
            <a:off x="514350" y="507451"/>
            <a:ext cx="4669375" cy="2254800"/>
          </a:xfrm>
          <a:prstGeom prst="rect">
            <a:avLst/>
          </a:prstGeom>
          <a:noFill/>
          <a:ln>
            <a:noFill/>
          </a:ln>
        </p:spPr>
      </p:pic>
      <p:sp>
        <p:nvSpPr>
          <p:cNvPr id="512" name="Google Shape;512;p55"/>
          <p:cNvSpPr txBox="1"/>
          <p:nvPr/>
        </p:nvSpPr>
        <p:spPr>
          <a:xfrm>
            <a:off x="514350" y="4406684"/>
            <a:ext cx="2690700" cy="495600"/>
          </a:xfrm>
          <a:prstGeom prst="rect">
            <a:avLst/>
          </a:prstGeom>
          <a:noFill/>
          <a:ln>
            <a:noFill/>
          </a:ln>
        </p:spPr>
        <p:txBody>
          <a:bodyPr anchorCtr="0" anchor="t" bIns="0" lIns="0" spcFirstLastPara="1" rIns="0" wrap="square" tIns="0">
            <a:spAutoFit/>
          </a:bodyPr>
          <a:lstStyle/>
          <a:p>
            <a:pPr indent="0" lvl="0" marL="0" marR="0" rtl="0" algn="l">
              <a:lnSpc>
                <a:spcPct val="130029"/>
              </a:lnSpc>
              <a:spcBef>
                <a:spcPts val="0"/>
              </a:spcBef>
              <a:spcAft>
                <a:spcPts val="0"/>
              </a:spcAft>
              <a:buNone/>
            </a:pPr>
            <a:r>
              <a:rPr b="0" i="0" lang="en" sz="1400" u="none" cap="none" strike="noStrike">
                <a:solidFill>
                  <a:srgbClr val="4D4A46"/>
                </a:solidFill>
                <a:latin typeface="Arial"/>
                <a:ea typeface="Arial"/>
                <a:cs typeface="Arial"/>
                <a:sym typeface="Arial"/>
              </a:rPr>
              <a:t>2022 ANNUAL SYMPOSIUM</a:t>
            </a:r>
            <a:endParaRPr b="0" i="0" sz="1400" u="none" cap="none" strike="noStrike">
              <a:solidFill>
                <a:srgbClr val="4D4A46"/>
              </a:solidFill>
              <a:latin typeface="Arial"/>
              <a:ea typeface="Arial"/>
              <a:cs typeface="Arial"/>
              <a:sym typeface="Arial"/>
            </a:endParaRPr>
          </a:p>
          <a:p>
            <a:pPr indent="0" lvl="0" marL="0" marR="0" rtl="0" algn="l">
              <a:lnSpc>
                <a:spcPct val="130028"/>
              </a:lnSpc>
              <a:spcBef>
                <a:spcPts val="0"/>
              </a:spcBef>
              <a:spcAft>
                <a:spcPts val="0"/>
              </a:spcAft>
              <a:buNone/>
            </a:pPr>
            <a:r>
              <a:rPr lang="en">
                <a:solidFill>
                  <a:srgbClr val="4D4A46"/>
                </a:solidFill>
              </a:rPr>
              <a:t>BUSINESS MEETING</a:t>
            </a:r>
            <a:endParaRPr>
              <a:solidFill>
                <a:srgbClr val="4D4A46"/>
              </a:solidFill>
            </a:endParaRPr>
          </a:p>
        </p:txBody>
      </p:sp>
      <p:sp>
        <p:nvSpPr>
          <p:cNvPr id="513" name="Google Shape;513;p55"/>
          <p:cNvSpPr txBox="1"/>
          <p:nvPr/>
        </p:nvSpPr>
        <p:spPr>
          <a:xfrm rot="5400000">
            <a:off x="6834184" y="2456260"/>
            <a:ext cx="4128600" cy="2310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 sz="1500" u="none" cap="none" strike="noStrike">
                <a:solidFill>
                  <a:srgbClr val="4D4A46"/>
                </a:solidFill>
                <a:latin typeface="Arial"/>
                <a:ea typeface="Arial"/>
                <a:cs typeface="Arial"/>
                <a:sym typeface="Arial"/>
              </a:rPr>
              <a:t>South Carolina Athletic Trainers' Association</a:t>
            </a:r>
            <a:endParaRPr sz="7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517" name="Shape 517"/>
        <p:cNvGrpSpPr/>
        <p:nvPr/>
      </p:nvGrpSpPr>
      <p:grpSpPr>
        <a:xfrm>
          <a:off x="0" y="0"/>
          <a:ext cx="0" cy="0"/>
          <a:chOff x="0" y="0"/>
          <a:chExt cx="0" cy="0"/>
        </a:xfrm>
      </p:grpSpPr>
      <p:sp>
        <p:nvSpPr>
          <p:cNvPr id="518" name="Google Shape;518;p56"/>
          <p:cNvSpPr/>
          <p:nvPr/>
        </p:nvSpPr>
        <p:spPr>
          <a:xfrm>
            <a:off x="2247900" y="514350"/>
            <a:ext cx="6896100" cy="4114800"/>
          </a:xfrm>
          <a:prstGeom prst="rect">
            <a:avLst/>
          </a:prstGeom>
          <a:solidFill>
            <a:srgbClr val="1A2A63">
              <a:alpha val="3490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519" name="Google Shape;519;p56"/>
          <p:cNvGrpSpPr/>
          <p:nvPr/>
        </p:nvGrpSpPr>
        <p:grpSpPr>
          <a:xfrm>
            <a:off x="2398373" y="1102492"/>
            <a:ext cx="4347225" cy="2199723"/>
            <a:chOff x="0" y="-454325"/>
            <a:chExt cx="11592600" cy="5865929"/>
          </a:xfrm>
        </p:grpSpPr>
        <p:sp>
          <p:nvSpPr>
            <p:cNvPr id="520" name="Google Shape;520;p56"/>
            <p:cNvSpPr txBox="1"/>
            <p:nvPr/>
          </p:nvSpPr>
          <p:spPr>
            <a:xfrm>
              <a:off x="0" y="-454325"/>
              <a:ext cx="11592600" cy="12315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000">
                  <a:solidFill>
                    <a:srgbClr val="4D4A46"/>
                  </a:solidFill>
                </a:rPr>
                <a:t>Business Meeting</a:t>
              </a:r>
              <a:endParaRPr sz="700"/>
            </a:p>
          </p:txBody>
        </p:sp>
        <p:sp>
          <p:nvSpPr>
            <p:cNvPr id="521" name="Google Shape;521;p56"/>
            <p:cNvSpPr txBox="1"/>
            <p:nvPr/>
          </p:nvSpPr>
          <p:spPr>
            <a:xfrm>
              <a:off x="0" y="1224804"/>
              <a:ext cx="11592600" cy="4186800"/>
            </a:xfrm>
            <a:prstGeom prst="rect">
              <a:avLst/>
            </a:prstGeom>
            <a:noFill/>
            <a:ln>
              <a:noFill/>
            </a:ln>
          </p:spPr>
          <p:txBody>
            <a:bodyPr anchorCtr="0" anchor="t" bIns="0" lIns="0" spcFirstLastPara="1" rIns="0" wrap="square" tIns="0">
              <a:spAutoFit/>
            </a:bodyPr>
            <a:lstStyle/>
            <a:p>
              <a:pPr indent="-304800" lvl="0" marL="457200" marR="0" rtl="0" algn="l">
                <a:lnSpc>
                  <a:spcPct val="150000"/>
                </a:lnSpc>
                <a:spcBef>
                  <a:spcPts val="0"/>
                </a:spcBef>
                <a:spcAft>
                  <a:spcPts val="0"/>
                </a:spcAft>
                <a:buClr>
                  <a:srgbClr val="4D4A46"/>
                </a:buClr>
                <a:buSzPts val="1200"/>
                <a:buChar char="●"/>
              </a:pPr>
              <a:r>
                <a:rPr lang="en" sz="1200">
                  <a:solidFill>
                    <a:srgbClr val="4D4A46"/>
                  </a:solidFill>
                </a:rPr>
                <a:t>Welcome</a:t>
              </a:r>
              <a:endParaRPr sz="1200">
                <a:solidFill>
                  <a:srgbClr val="4D4A46"/>
                </a:solidFill>
              </a:endParaRPr>
            </a:p>
            <a:p>
              <a:pPr indent="-304800" lvl="0" marL="457200" marR="0" rtl="0" algn="l">
                <a:lnSpc>
                  <a:spcPct val="150000"/>
                </a:lnSpc>
                <a:spcBef>
                  <a:spcPts val="0"/>
                </a:spcBef>
                <a:spcAft>
                  <a:spcPts val="0"/>
                </a:spcAft>
                <a:buClr>
                  <a:srgbClr val="4D4A46"/>
                </a:buClr>
                <a:buSzPts val="1200"/>
                <a:buChar char="●"/>
              </a:pPr>
              <a:r>
                <a:rPr lang="en" sz="1200">
                  <a:solidFill>
                    <a:srgbClr val="4D4A46"/>
                  </a:solidFill>
                </a:rPr>
                <a:t>Dispense Minutes from 2021 Business Meeting</a:t>
              </a:r>
              <a:endParaRPr sz="1200">
                <a:solidFill>
                  <a:srgbClr val="4D4A46"/>
                </a:solidFill>
              </a:endParaRPr>
            </a:p>
            <a:p>
              <a:pPr indent="-304800" lvl="0" marL="457200" marR="0" rtl="0" algn="l">
                <a:lnSpc>
                  <a:spcPct val="150000"/>
                </a:lnSpc>
                <a:spcBef>
                  <a:spcPts val="0"/>
                </a:spcBef>
                <a:spcAft>
                  <a:spcPts val="0"/>
                </a:spcAft>
                <a:buClr>
                  <a:srgbClr val="4D4A46"/>
                </a:buClr>
                <a:buSzPts val="1200"/>
                <a:buChar char="●"/>
              </a:pPr>
              <a:r>
                <a:rPr lang="en" sz="1200">
                  <a:solidFill>
                    <a:srgbClr val="4D4A46"/>
                  </a:solidFill>
                </a:rPr>
                <a:t>Officer Reports</a:t>
              </a:r>
              <a:endParaRPr sz="1200">
                <a:solidFill>
                  <a:srgbClr val="4D4A46"/>
                </a:solidFill>
              </a:endParaRPr>
            </a:p>
            <a:p>
              <a:pPr indent="-304800" lvl="0" marL="457200" marR="0" rtl="0" algn="l">
                <a:lnSpc>
                  <a:spcPct val="150000"/>
                </a:lnSpc>
                <a:spcBef>
                  <a:spcPts val="0"/>
                </a:spcBef>
                <a:spcAft>
                  <a:spcPts val="0"/>
                </a:spcAft>
                <a:buClr>
                  <a:srgbClr val="4D4A46"/>
                </a:buClr>
                <a:buSzPts val="1200"/>
                <a:buChar char="●"/>
              </a:pPr>
              <a:r>
                <a:rPr lang="en" sz="1200">
                  <a:solidFill>
                    <a:srgbClr val="4D4A46"/>
                  </a:solidFill>
                </a:rPr>
                <a:t>Old Business</a:t>
              </a:r>
              <a:endParaRPr sz="1200">
                <a:solidFill>
                  <a:srgbClr val="4D4A46"/>
                </a:solidFill>
              </a:endParaRPr>
            </a:p>
            <a:p>
              <a:pPr indent="-304800" lvl="0" marL="457200" marR="0" rtl="0" algn="l">
                <a:lnSpc>
                  <a:spcPct val="150000"/>
                </a:lnSpc>
                <a:spcBef>
                  <a:spcPts val="0"/>
                </a:spcBef>
                <a:spcAft>
                  <a:spcPts val="0"/>
                </a:spcAft>
                <a:buClr>
                  <a:srgbClr val="4D4A46"/>
                </a:buClr>
                <a:buSzPts val="1200"/>
                <a:buChar char="●"/>
              </a:pPr>
              <a:r>
                <a:rPr lang="en" sz="1200">
                  <a:solidFill>
                    <a:srgbClr val="4D4A46"/>
                  </a:solidFill>
                </a:rPr>
                <a:t>New Business </a:t>
              </a:r>
              <a:endParaRPr sz="1200">
                <a:solidFill>
                  <a:srgbClr val="4D4A46"/>
                </a:solidFill>
              </a:endParaRPr>
            </a:p>
            <a:p>
              <a:pPr indent="-304800" lvl="0" marL="457200" marR="0" rtl="0" algn="l">
                <a:lnSpc>
                  <a:spcPct val="150000"/>
                </a:lnSpc>
                <a:spcBef>
                  <a:spcPts val="0"/>
                </a:spcBef>
                <a:spcAft>
                  <a:spcPts val="0"/>
                </a:spcAft>
                <a:buClr>
                  <a:srgbClr val="4D4A46"/>
                </a:buClr>
                <a:buSzPts val="1200"/>
                <a:buChar char="●"/>
              </a:pPr>
              <a:r>
                <a:rPr lang="en" sz="1200">
                  <a:solidFill>
                    <a:srgbClr val="4D4A46"/>
                  </a:solidFill>
                </a:rPr>
                <a:t>Adjourn</a:t>
              </a:r>
              <a:endParaRPr sz="400"/>
            </a:p>
          </p:txBody>
        </p:sp>
      </p:grpSp>
      <p:pic>
        <p:nvPicPr>
          <p:cNvPr id="522" name="Google Shape;522;p56"/>
          <p:cNvPicPr preferRelativeResize="0"/>
          <p:nvPr/>
        </p:nvPicPr>
        <p:blipFill rotWithShape="1">
          <a:blip r:embed="rId3">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523" name="Google Shape;523;p56"/>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pic>
        <p:nvPicPr>
          <p:cNvPr id="524" name="Google Shape;524;p56"/>
          <p:cNvPicPr preferRelativeResize="0"/>
          <p:nvPr/>
        </p:nvPicPr>
        <p:blipFill rotWithShape="1">
          <a:blip r:embed="rId4">
            <a:alphaModFix/>
          </a:blip>
          <a:srcRect b="7919" l="21198" r="47561" t="4284"/>
          <a:stretch/>
        </p:blipFill>
        <p:spPr>
          <a:xfrm>
            <a:off x="94425" y="514350"/>
            <a:ext cx="2076450" cy="37007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528" name="Shape 528"/>
        <p:cNvGrpSpPr/>
        <p:nvPr/>
      </p:nvGrpSpPr>
      <p:grpSpPr>
        <a:xfrm>
          <a:off x="0" y="0"/>
          <a:ext cx="0" cy="0"/>
          <a:chOff x="0" y="0"/>
          <a:chExt cx="0" cy="0"/>
        </a:xfrm>
      </p:grpSpPr>
      <p:sp>
        <p:nvSpPr>
          <p:cNvPr id="529" name="Google Shape;529;p57"/>
          <p:cNvSpPr/>
          <p:nvPr/>
        </p:nvSpPr>
        <p:spPr>
          <a:xfrm>
            <a:off x="722875" y="-1"/>
            <a:ext cx="2951400" cy="6114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530" name="Google Shape;530;p57"/>
          <p:cNvPicPr preferRelativeResize="0"/>
          <p:nvPr/>
        </p:nvPicPr>
        <p:blipFill rotWithShape="1">
          <a:blip r:embed="rId3">
            <a:alphaModFix/>
          </a:blip>
          <a:srcRect b="3250" l="28713" r="28717" t="0"/>
          <a:stretch/>
        </p:blipFill>
        <p:spPr>
          <a:xfrm>
            <a:off x="722875" y="783200"/>
            <a:ext cx="2960474" cy="4360300"/>
          </a:xfrm>
          <a:prstGeom prst="rect">
            <a:avLst/>
          </a:prstGeom>
          <a:noFill/>
          <a:ln>
            <a:noFill/>
          </a:ln>
        </p:spPr>
      </p:pic>
      <p:grpSp>
        <p:nvGrpSpPr>
          <p:cNvPr id="531" name="Google Shape;531;p57"/>
          <p:cNvGrpSpPr/>
          <p:nvPr/>
        </p:nvGrpSpPr>
        <p:grpSpPr>
          <a:xfrm>
            <a:off x="5376166" y="510778"/>
            <a:ext cx="3253500" cy="2112162"/>
            <a:chOff x="0" y="-9525"/>
            <a:chExt cx="8676000" cy="5632431"/>
          </a:xfrm>
        </p:grpSpPr>
        <p:sp>
          <p:nvSpPr>
            <p:cNvPr id="532" name="Google Shape;532;p57"/>
            <p:cNvSpPr txBox="1"/>
            <p:nvPr/>
          </p:nvSpPr>
          <p:spPr>
            <a:xfrm>
              <a:off x="0" y="-9525"/>
              <a:ext cx="8676000" cy="2709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 sz="3000">
                  <a:solidFill>
                    <a:srgbClr val="4D4A46"/>
                  </a:solidFill>
                  <a:latin typeface="Georgia"/>
                  <a:ea typeface="Georgia"/>
                  <a:cs typeface="Georgia"/>
                  <a:sym typeface="Georgia"/>
                </a:rPr>
                <a:t>APPROVAL OF MINUTES</a:t>
              </a:r>
              <a:endParaRPr sz="700">
                <a:latin typeface="Georgia"/>
                <a:ea typeface="Georgia"/>
                <a:cs typeface="Georgia"/>
                <a:sym typeface="Georgia"/>
              </a:endParaRPr>
            </a:p>
          </p:txBody>
        </p:sp>
        <p:sp>
          <p:nvSpPr>
            <p:cNvPr id="533" name="Google Shape;533;p57"/>
            <p:cNvSpPr txBox="1"/>
            <p:nvPr/>
          </p:nvSpPr>
          <p:spPr>
            <a:xfrm>
              <a:off x="1215882" y="4083606"/>
              <a:ext cx="7460100" cy="15393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lang="en" sz="1500">
                  <a:solidFill>
                    <a:srgbClr val="4D4A46"/>
                  </a:solidFill>
                  <a:latin typeface="Georgia"/>
                  <a:ea typeface="Georgia"/>
                  <a:cs typeface="Georgia"/>
                  <a:sym typeface="Georgia"/>
                </a:rPr>
                <a:t>SECRETARY</a:t>
              </a:r>
              <a:endParaRPr sz="1500">
                <a:solidFill>
                  <a:srgbClr val="4D4A46"/>
                </a:solidFill>
                <a:latin typeface="Georgia"/>
                <a:ea typeface="Georgia"/>
                <a:cs typeface="Georgia"/>
                <a:sym typeface="Georgia"/>
              </a:endParaRPr>
            </a:p>
            <a:p>
              <a:pPr indent="0" lvl="0" marL="0" marR="0" rtl="0" algn="r">
                <a:lnSpc>
                  <a:spcPct val="150000"/>
                </a:lnSpc>
                <a:spcBef>
                  <a:spcPts val="0"/>
                </a:spcBef>
                <a:spcAft>
                  <a:spcPts val="0"/>
                </a:spcAft>
                <a:buNone/>
              </a:pPr>
              <a:r>
                <a:t/>
              </a:r>
              <a:endParaRPr sz="1500">
                <a:solidFill>
                  <a:srgbClr val="4D4A46"/>
                </a:solidFill>
                <a:latin typeface="Georgia"/>
                <a:ea typeface="Georgia"/>
                <a:cs typeface="Georgia"/>
                <a:sym typeface="Georgia"/>
              </a:endParaRPr>
            </a:p>
          </p:txBody>
        </p:sp>
      </p:grpSp>
      <p:pic>
        <p:nvPicPr>
          <p:cNvPr id="534" name="Google Shape;534;p57"/>
          <p:cNvPicPr preferRelativeResize="0"/>
          <p:nvPr/>
        </p:nvPicPr>
        <p:blipFill rotWithShape="1">
          <a:blip r:embed="rId4">
            <a:alphaModFix/>
          </a:blip>
          <a:srcRect b="9387" l="0" r="0" t="0"/>
          <a:stretch/>
        </p:blipFill>
        <p:spPr>
          <a:xfrm>
            <a:off x="7631199" y="4315048"/>
            <a:ext cx="1258400" cy="541900"/>
          </a:xfrm>
          <a:prstGeom prst="rect">
            <a:avLst/>
          </a:prstGeom>
          <a:noFill/>
          <a:ln>
            <a:noFill/>
          </a:ln>
        </p:spPr>
      </p:pic>
      <p:sp>
        <p:nvSpPr>
          <p:cNvPr id="535" name="Google Shape;535;p57"/>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pic>
        <p:nvPicPr>
          <p:cNvPr id="536" name="Google Shape;536;p57"/>
          <p:cNvPicPr preferRelativeResize="0"/>
          <p:nvPr/>
        </p:nvPicPr>
        <p:blipFill rotWithShape="1">
          <a:blip r:embed="rId5">
            <a:alphaModFix/>
          </a:blip>
          <a:srcRect b="0" l="28574" r="44985" t="0"/>
          <a:stretch/>
        </p:blipFill>
        <p:spPr>
          <a:xfrm>
            <a:off x="731949" y="783200"/>
            <a:ext cx="2951402" cy="43603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540" name="Shape 540"/>
        <p:cNvGrpSpPr/>
        <p:nvPr/>
      </p:nvGrpSpPr>
      <p:grpSpPr>
        <a:xfrm>
          <a:off x="0" y="0"/>
          <a:ext cx="0" cy="0"/>
          <a:chOff x="0" y="0"/>
          <a:chExt cx="0" cy="0"/>
        </a:xfrm>
      </p:grpSpPr>
      <p:pic>
        <p:nvPicPr>
          <p:cNvPr id="541" name="Google Shape;541;p58"/>
          <p:cNvPicPr preferRelativeResize="0"/>
          <p:nvPr/>
        </p:nvPicPr>
        <p:blipFill rotWithShape="1">
          <a:blip r:embed="rId3">
            <a:alphaModFix/>
          </a:blip>
          <a:srcRect b="0" l="18544" r="47613" t="14819"/>
          <a:stretch/>
        </p:blipFill>
        <p:spPr>
          <a:xfrm>
            <a:off x="6043450" y="-187456"/>
            <a:ext cx="2429810" cy="3963154"/>
          </a:xfrm>
          <a:prstGeom prst="rect">
            <a:avLst/>
          </a:prstGeom>
          <a:noFill/>
          <a:ln>
            <a:noFill/>
          </a:ln>
        </p:spPr>
      </p:pic>
      <p:sp>
        <p:nvSpPr>
          <p:cNvPr id="542" name="Google Shape;542;p58"/>
          <p:cNvSpPr/>
          <p:nvPr/>
        </p:nvSpPr>
        <p:spPr>
          <a:xfrm>
            <a:off x="6043450" y="3942200"/>
            <a:ext cx="2430300" cy="1201200"/>
          </a:xfrm>
          <a:prstGeom prst="rect">
            <a:avLst/>
          </a:prstGeom>
          <a:solidFill>
            <a:srgbClr val="7DBF31">
              <a:alpha val="3490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543" name="Google Shape;543;p58"/>
          <p:cNvPicPr preferRelativeResize="0"/>
          <p:nvPr/>
        </p:nvPicPr>
        <p:blipFill rotWithShape="1">
          <a:blip r:embed="rId4">
            <a:alphaModFix/>
          </a:blip>
          <a:srcRect b="0" l="0" r="0" t="0"/>
          <a:stretch/>
        </p:blipFill>
        <p:spPr>
          <a:xfrm>
            <a:off x="7367320" y="4188321"/>
            <a:ext cx="1608866" cy="758113"/>
          </a:xfrm>
          <a:prstGeom prst="rect">
            <a:avLst/>
          </a:prstGeom>
          <a:noFill/>
          <a:ln>
            <a:noFill/>
          </a:ln>
        </p:spPr>
      </p:pic>
      <p:sp>
        <p:nvSpPr>
          <p:cNvPr id="544" name="Google Shape;544;p58"/>
          <p:cNvSpPr txBox="1"/>
          <p:nvPr/>
        </p:nvSpPr>
        <p:spPr>
          <a:xfrm>
            <a:off x="514350" y="1016002"/>
            <a:ext cx="5169037" cy="277087"/>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None/>
            </a:pPr>
            <a:r>
              <a:rPr lang="en" sz="1800">
                <a:solidFill>
                  <a:srgbClr val="4D4A46"/>
                </a:solidFill>
                <a:latin typeface="Georgia"/>
                <a:ea typeface="Georgia"/>
                <a:cs typeface="Georgia"/>
                <a:sym typeface="Georgia"/>
              </a:rPr>
              <a:t>APPROVAL OF MINUTES</a:t>
            </a:r>
            <a:endParaRPr sz="700">
              <a:latin typeface="Georgia"/>
              <a:ea typeface="Georgia"/>
              <a:cs typeface="Georgia"/>
              <a:sym typeface="Georgia"/>
            </a:endParaRPr>
          </a:p>
        </p:txBody>
      </p:sp>
      <p:sp>
        <p:nvSpPr>
          <p:cNvPr id="545" name="Google Shape;545;p58"/>
          <p:cNvSpPr txBox="1"/>
          <p:nvPr/>
        </p:nvSpPr>
        <p:spPr>
          <a:xfrm>
            <a:off x="2617790" y="4856952"/>
            <a:ext cx="6271705" cy="172403"/>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100" u="none" cap="none" strike="noStrike">
                <a:solidFill>
                  <a:srgbClr val="1A2A63"/>
                </a:solidFill>
                <a:latin typeface="Arial"/>
                <a:ea typeface="Arial"/>
                <a:cs typeface="Arial"/>
                <a:sym typeface="Arial"/>
              </a:rPr>
              <a:t>South Carolina Athletic Trainers' Association's 2022 Annual Symposium</a:t>
            </a:r>
            <a:endParaRPr sz="700"/>
          </a:p>
        </p:txBody>
      </p:sp>
      <p:sp>
        <p:nvSpPr>
          <p:cNvPr id="546" name="Google Shape;546;p58"/>
          <p:cNvSpPr txBox="1"/>
          <p:nvPr/>
        </p:nvSpPr>
        <p:spPr>
          <a:xfrm>
            <a:off x="514375" y="1293101"/>
            <a:ext cx="5169000" cy="1724100"/>
          </a:xfrm>
          <a:prstGeom prst="rect">
            <a:avLst/>
          </a:prstGeom>
          <a:noFill/>
          <a:ln>
            <a:noFill/>
          </a:ln>
        </p:spPr>
        <p:txBody>
          <a:bodyPr anchorCtr="0" anchor="t" bIns="0" lIns="0" spcFirstLastPara="1" rIns="0" wrap="square" tIns="0">
            <a:spAutoFit/>
          </a:bodyPr>
          <a:lstStyle/>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Motion to approve the 2021 Annual Business Meeting minutes. - Andy Clawson</a:t>
            </a:r>
            <a:endParaRPr sz="1600">
              <a:solidFill>
                <a:srgbClr val="4D4A46"/>
              </a:solidFill>
              <a:latin typeface="Georgia"/>
              <a:ea typeface="Georgia"/>
              <a:cs typeface="Georgia"/>
              <a:sym typeface="Georgia"/>
            </a:endParaRPr>
          </a:p>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Second of the motion  - John Kasik</a:t>
            </a:r>
            <a:endParaRPr sz="1600">
              <a:solidFill>
                <a:srgbClr val="4D4A46"/>
              </a:solidFill>
              <a:latin typeface="Georgia"/>
              <a:ea typeface="Georgia"/>
              <a:cs typeface="Georgia"/>
              <a:sym typeface="Georgia"/>
            </a:endParaRPr>
          </a:p>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Discussion</a:t>
            </a:r>
            <a:endParaRPr sz="1600">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t/>
            </a:r>
            <a:endParaRPr sz="1600">
              <a:solidFill>
                <a:srgbClr val="4D4A46"/>
              </a:solidFill>
              <a:latin typeface="Georgia"/>
              <a:ea typeface="Georgia"/>
              <a:cs typeface="Georgia"/>
              <a:sym typeface="Georgi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550" name="Shape 550"/>
        <p:cNvGrpSpPr/>
        <p:nvPr/>
      </p:nvGrpSpPr>
      <p:grpSpPr>
        <a:xfrm>
          <a:off x="0" y="0"/>
          <a:ext cx="0" cy="0"/>
          <a:chOff x="0" y="0"/>
          <a:chExt cx="0" cy="0"/>
        </a:xfrm>
      </p:grpSpPr>
      <p:sp>
        <p:nvSpPr>
          <p:cNvPr id="551" name="Google Shape;551;p59"/>
          <p:cNvSpPr/>
          <p:nvPr/>
        </p:nvSpPr>
        <p:spPr>
          <a:xfrm>
            <a:off x="722875" y="-1"/>
            <a:ext cx="2951400" cy="611400"/>
          </a:xfrm>
          <a:prstGeom prst="rect">
            <a:avLst/>
          </a:prstGeom>
          <a:solidFill>
            <a:srgbClr val="1A2A63">
              <a:alpha val="34901"/>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552" name="Google Shape;552;p59"/>
          <p:cNvPicPr preferRelativeResize="0"/>
          <p:nvPr/>
        </p:nvPicPr>
        <p:blipFill rotWithShape="1">
          <a:blip r:embed="rId3">
            <a:alphaModFix/>
          </a:blip>
          <a:srcRect b="3250" l="28713" r="28717" t="0"/>
          <a:stretch/>
        </p:blipFill>
        <p:spPr>
          <a:xfrm>
            <a:off x="722875" y="783200"/>
            <a:ext cx="2960474" cy="4360300"/>
          </a:xfrm>
          <a:prstGeom prst="rect">
            <a:avLst/>
          </a:prstGeom>
          <a:noFill/>
          <a:ln>
            <a:noFill/>
          </a:ln>
        </p:spPr>
      </p:pic>
      <p:grpSp>
        <p:nvGrpSpPr>
          <p:cNvPr id="553" name="Google Shape;553;p59"/>
          <p:cNvGrpSpPr/>
          <p:nvPr/>
        </p:nvGrpSpPr>
        <p:grpSpPr>
          <a:xfrm>
            <a:off x="5376166" y="510778"/>
            <a:ext cx="3253500" cy="2804824"/>
            <a:chOff x="0" y="-9525"/>
            <a:chExt cx="8676000" cy="7479531"/>
          </a:xfrm>
        </p:grpSpPr>
        <p:sp>
          <p:nvSpPr>
            <p:cNvPr id="554" name="Google Shape;554;p59"/>
            <p:cNvSpPr txBox="1"/>
            <p:nvPr/>
          </p:nvSpPr>
          <p:spPr>
            <a:xfrm>
              <a:off x="0" y="-9525"/>
              <a:ext cx="8676000" cy="2709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 sz="3000">
                  <a:solidFill>
                    <a:srgbClr val="4D4A46"/>
                  </a:solidFill>
                  <a:latin typeface="Georgia"/>
                  <a:ea typeface="Georgia"/>
                  <a:cs typeface="Georgia"/>
                  <a:sym typeface="Georgia"/>
                </a:rPr>
                <a:t>REPORTS OF OFFICERS</a:t>
              </a:r>
              <a:endParaRPr sz="700">
                <a:latin typeface="Georgia"/>
                <a:ea typeface="Georgia"/>
                <a:cs typeface="Georgia"/>
                <a:sym typeface="Georgia"/>
              </a:endParaRPr>
            </a:p>
          </p:txBody>
        </p:sp>
        <p:sp>
          <p:nvSpPr>
            <p:cNvPr id="555" name="Google Shape;555;p59"/>
            <p:cNvSpPr txBox="1"/>
            <p:nvPr/>
          </p:nvSpPr>
          <p:spPr>
            <a:xfrm>
              <a:off x="1215882" y="4083606"/>
              <a:ext cx="7460100" cy="33864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lang="en" sz="1500">
                  <a:solidFill>
                    <a:srgbClr val="4D4A46"/>
                  </a:solidFill>
                  <a:latin typeface="Georgia"/>
                  <a:ea typeface="Georgia"/>
                  <a:cs typeface="Georgia"/>
                  <a:sym typeface="Georgia"/>
                </a:rPr>
                <a:t>SECRETARY</a:t>
              </a:r>
              <a:endParaRPr sz="1500">
                <a:solidFill>
                  <a:srgbClr val="4D4A46"/>
                </a:solidFill>
                <a:latin typeface="Georgia"/>
                <a:ea typeface="Georgia"/>
                <a:cs typeface="Georgia"/>
                <a:sym typeface="Georgia"/>
              </a:endParaRPr>
            </a:p>
            <a:p>
              <a:pPr indent="0" lvl="0" marL="0" marR="0" rtl="0" algn="r">
                <a:lnSpc>
                  <a:spcPct val="150000"/>
                </a:lnSpc>
                <a:spcBef>
                  <a:spcPts val="0"/>
                </a:spcBef>
                <a:spcAft>
                  <a:spcPts val="0"/>
                </a:spcAft>
                <a:buNone/>
              </a:pPr>
              <a:r>
                <a:rPr lang="en" sz="1500">
                  <a:solidFill>
                    <a:srgbClr val="4D4A46"/>
                  </a:solidFill>
                  <a:latin typeface="Georgia"/>
                  <a:ea typeface="Georgia"/>
                  <a:cs typeface="Georgia"/>
                  <a:sym typeface="Georgia"/>
                </a:rPr>
                <a:t>TREASURER</a:t>
              </a:r>
              <a:endParaRPr sz="1500">
                <a:solidFill>
                  <a:srgbClr val="4D4A46"/>
                </a:solidFill>
                <a:latin typeface="Georgia"/>
                <a:ea typeface="Georgia"/>
                <a:cs typeface="Georgia"/>
                <a:sym typeface="Georgia"/>
              </a:endParaRPr>
            </a:p>
            <a:p>
              <a:pPr indent="0" lvl="0" marL="0" marR="0" rtl="0" algn="r">
                <a:lnSpc>
                  <a:spcPct val="150000"/>
                </a:lnSpc>
                <a:spcBef>
                  <a:spcPts val="0"/>
                </a:spcBef>
                <a:spcAft>
                  <a:spcPts val="0"/>
                </a:spcAft>
                <a:buNone/>
              </a:pPr>
              <a:r>
                <a:rPr lang="en" sz="1500">
                  <a:solidFill>
                    <a:srgbClr val="4D4A46"/>
                  </a:solidFill>
                  <a:latin typeface="Georgia"/>
                  <a:ea typeface="Georgia"/>
                  <a:cs typeface="Georgia"/>
                  <a:sym typeface="Georgia"/>
                </a:rPr>
                <a:t>PRESIDENT-ELECT</a:t>
              </a:r>
              <a:endParaRPr sz="1500">
                <a:solidFill>
                  <a:srgbClr val="4D4A46"/>
                </a:solidFill>
                <a:latin typeface="Georgia"/>
                <a:ea typeface="Georgia"/>
                <a:cs typeface="Georgia"/>
                <a:sym typeface="Georgia"/>
              </a:endParaRPr>
            </a:p>
            <a:p>
              <a:pPr indent="0" lvl="0" marL="0" marR="0" rtl="0" algn="r">
                <a:lnSpc>
                  <a:spcPct val="150000"/>
                </a:lnSpc>
                <a:spcBef>
                  <a:spcPts val="0"/>
                </a:spcBef>
                <a:spcAft>
                  <a:spcPts val="0"/>
                </a:spcAft>
                <a:buNone/>
              </a:pPr>
              <a:r>
                <a:rPr lang="en" sz="1500">
                  <a:solidFill>
                    <a:srgbClr val="4D4A46"/>
                  </a:solidFill>
                  <a:latin typeface="Georgia"/>
                  <a:ea typeface="Georgia"/>
                  <a:cs typeface="Georgia"/>
                  <a:sym typeface="Georgia"/>
                </a:rPr>
                <a:t>PRESIDENT</a:t>
              </a:r>
              <a:endParaRPr sz="1500">
                <a:solidFill>
                  <a:srgbClr val="4D4A46"/>
                </a:solidFill>
                <a:latin typeface="Georgia"/>
                <a:ea typeface="Georgia"/>
                <a:cs typeface="Georgia"/>
                <a:sym typeface="Georgia"/>
              </a:endParaRPr>
            </a:p>
          </p:txBody>
        </p:sp>
      </p:grpSp>
      <p:pic>
        <p:nvPicPr>
          <p:cNvPr id="556" name="Google Shape;556;p59"/>
          <p:cNvPicPr preferRelativeResize="0"/>
          <p:nvPr/>
        </p:nvPicPr>
        <p:blipFill rotWithShape="1">
          <a:blip r:embed="rId4">
            <a:alphaModFix/>
          </a:blip>
          <a:srcRect b="9385" l="0" r="0" t="0"/>
          <a:stretch/>
        </p:blipFill>
        <p:spPr>
          <a:xfrm>
            <a:off x="7631199" y="4315048"/>
            <a:ext cx="1258400" cy="541900"/>
          </a:xfrm>
          <a:prstGeom prst="rect">
            <a:avLst/>
          </a:prstGeom>
          <a:noFill/>
          <a:ln>
            <a:noFill/>
          </a:ln>
        </p:spPr>
      </p:pic>
      <p:sp>
        <p:nvSpPr>
          <p:cNvPr id="557" name="Google Shape;557;p59"/>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561" name="Shape 561"/>
        <p:cNvGrpSpPr/>
        <p:nvPr/>
      </p:nvGrpSpPr>
      <p:grpSpPr>
        <a:xfrm>
          <a:off x="0" y="0"/>
          <a:ext cx="0" cy="0"/>
          <a:chOff x="0" y="0"/>
          <a:chExt cx="0" cy="0"/>
        </a:xfrm>
      </p:grpSpPr>
      <p:sp>
        <p:nvSpPr>
          <p:cNvPr id="562" name="Google Shape;562;p60"/>
          <p:cNvSpPr/>
          <p:nvPr/>
        </p:nvSpPr>
        <p:spPr>
          <a:xfrm>
            <a:off x="722875" y="-1"/>
            <a:ext cx="2951400" cy="6114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563" name="Google Shape;563;p60"/>
          <p:cNvPicPr preferRelativeResize="0"/>
          <p:nvPr/>
        </p:nvPicPr>
        <p:blipFill rotWithShape="1">
          <a:blip r:embed="rId3">
            <a:alphaModFix/>
          </a:blip>
          <a:srcRect b="5804" l="16333" r="41096" t="-2554"/>
          <a:stretch/>
        </p:blipFill>
        <p:spPr>
          <a:xfrm>
            <a:off x="722875" y="783200"/>
            <a:ext cx="2960474" cy="4360300"/>
          </a:xfrm>
          <a:prstGeom prst="rect">
            <a:avLst/>
          </a:prstGeom>
          <a:noFill/>
          <a:ln>
            <a:noFill/>
          </a:ln>
        </p:spPr>
      </p:pic>
      <p:grpSp>
        <p:nvGrpSpPr>
          <p:cNvPr id="564" name="Google Shape;564;p60"/>
          <p:cNvGrpSpPr/>
          <p:nvPr/>
        </p:nvGrpSpPr>
        <p:grpSpPr>
          <a:xfrm>
            <a:off x="5376176" y="510775"/>
            <a:ext cx="3617024" cy="2993374"/>
            <a:chOff x="0" y="-9525"/>
            <a:chExt cx="8676000" cy="7982331"/>
          </a:xfrm>
        </p:grpSpPr>
        <p:sp>
          <p:nvSpPr>
            <p:cNvPr id="565" name="Google Shape;565;p60"/>
            <p:cNvSpPr txBox="1"/>
            <p:nvPr/>
          </p:nvSpPr>
          <p:spPr>
            <a:xfrm>
              <a:off x="0" y="-9525"/>
              <a:ext cx="8676000" cy="1231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 sz="3000">
                  <a:solidFill>
                    <a:srgbClr val="4D4A46"/>
                  </a:solidFill>
                  <a:latin typeface="Georgia"/>
                  <a:ea typeface="Georgia"/>
                  <a:cs typeface="Georgia"/>
                  <a:sym typeface="Georgia"/>
                </a:rPr>
                <a:t>SECRETARY</a:t>
              </a:r>
              <a:endParaRPr sz="700">
                <a:latin typeface="Georgia"/>
                <a:ea typeface="Georgia"/>
                <a:cs typeface="Georgia"/>
                <a:sym typeface="Georgia"/>
              </a:endParaRPr>
            </a:p>
          </p:txBody>
        </p:sp>
        <p:sp>
          <p:nvSpPr>
            <p:cNvPr id="566" name="Google Shape;566;p60"/>
            <p:cNvSpPr txBox="1"/>
            <p:nvPr/>
          </p:nvSpPr>
          <p:spPr>
            <a:xfrm>
              <a:off x="1215882" y="4083606"/>
              <a:ext cx="7460100" cy="3889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lang="en" sz="1500">
                  <a:solidFill>
                    <a:srgbClr val="4D4A46"/>
                  </a:solidFill>
                  <a:latin typeface="Georgia"/>
                  <a:ea typeface="Georgia"/>
                  <a:cs typeface="Georgia"/>
                  <a:sym typeface="Georgia"/>
                </a:rPr>
                <a:t>WILL CHRISTMAN </a:t>
              </a:r>
              <a:r>
                <a:rPr i="1" lang="en" sz="1500">
                  <a:solidFill>
                    <a:schemeClr val="dk1"/>
                  </a:solidFill>
                  <a:latin typeface="PT Sans Narrow"/>
                  <a:ea typeface="PT Sans Narrow"/>
                  <a:cs typeface="PT Sans Narrow"/>
                  <a:sym typeface="PT Sans Narrow"/>
                </a:rPr>
                <a:t>MS, SCAT, ATC</a:t>
              </a:r>
              <a:br>
                <a:rPr i="1" lang="en" sz="2400">
                  <a:solidFill>
                    <a:schemeClr val="dk1"/>
                  </a:solidFill>
                  <a:latin typeface="PT Sans Narrow"/>
                  <a:ea typeface="PT Sans Narrow"/>
                  <a:cs typeface="PT Sans Narrow"/>
                  <a:sym typeface="PT Sans Narrow"/>
                </a:rPr>
              </a:br>
              <a:r>
                <a:rPr i="1" lang="en" sz="1500">
                  <a:solidFill>
                    <a:schemeClr val="dk1"/>
                  </a:solidFill>
                  <a:latin typeface="PT Sans Narrow"/>
                  <a:ea typeface="PT Sans Narrow"/>
                  <a:cs typeface="PT Sans Narrow"/>
                  <a:sym typeface="PT Sans Narrow"/>
                </a:rPr>
                <a:t>He/Him/His</a:t>
              </a:r>
              <a:endParaRPr i="1" sz="1500">
                <a:solidFill>
                  <a:schemeClr val="dk1"/>
                </a:solidFill>
                <a:latin typeface="PT Sans Narrow"/>
                <a:ea typeface="PT Sans Narrow"/>
                <a:cs typeface="PT Sans Narrow"/>
                <a:sym typeface="PT Sans Narrow"/>
              </a:endParaRPr>
            </a:p>
            <a:p>
              <a:pPr indent="0" lvl="0" marL="0" rtl="0" algn="l">
                <a:lnSpc>
                  <a:spcPct val="115000"/>
                </a:lnSpc>
                <a:spcBef>
                  <a:spcPts val="0"/>
                </a:spcBef>
                <a:spcAft>
                  <a:spcPts val="0"/>
                </a:spcAft>
                <a:buClr>
                  <a:schemeClr val="dk1"/>
                </a:buClr>
                <a:buSzPts val="1100"/>
                <a:buFont typeface="Arial"/>
                <a:buNone/>
              </a:pPr>
              <a:r>
                <a:rPr i="1" lang="en" sz="1500">
                  <a:solidFill>
                    <a:schemeClr val="dk1"/>
                  </a:solidFill>
                  <a:latin typeface="PT Sans Narrow"/>
                  <a:ea typeface="PT Sans Narrow"/>
                  <a:cs typeface="PT Sans Narrow"/>
                  <a:sym typeface="PT Sans Narrow"/>
                </a:rPr>
                <a:t>Spartanburg Regional Hospital System</a:t>
              </a:r>
              <a:endParaRPr sz="600">
                <a:solidFill>
                  <a:srgbClr val="4D4A46"/>
                </a:solidFill>
                <a:latin typeface="Georgia"/>
                <a:ea typeface="Georgia"/>
                <a:cs typeface="Georgia"/>
                <a:sym typeface="Georgia"/>
              </a:endParaRPr>
            </a:p>
            <a:p>
              <a:pPr indent="0" lvl="0" marL="0" marR="0" rtl="0" algn="r">
                <a:lnSpc>
                  <a:spcPct val="150000"/>
                </a:lnSpc>
                <a:spcBef>
                  <a:spcPts val="2100"/>
                </a:spcBef>
                <a:spcAft>
                  <a:spcPts val="0"/>
                </a:spcAft>
                <a:buNone/>
              </a:pPr>
              <a:r>
                <a:t/>
              </a:r>
              <a:endParaRPr sz="1500">
                <a:solidFill>
                  <a:srgbClr val="4D4A46"/>
                </a:solidFill>
                <a:latin typeface="Georgia"/>
                <a:ea typeface="Georgia"/>
                <a:cs typeface="Georgia"/>
                <a:sym typeface="Georgia"/>
              </a:endParaRPr>
            </a:p>
          </p:txBody>
        </p:sp>
      </p:grpSp>
      <p:pic>
        <p:nvPicPr>
          <p:cNvPr id="567" name="Google Shape;567;p60"/>
          <p:cNvPicPr preferRelativeResize="0"/>
          <p:nvPr/>
        </p:nvPicPr>
        <p:blipFill rotWithShape="1">
          <a:blip r:embed="rId4">
            <a:alphaModFix/>
          </a:blip>
          <a:srcRect b="9387" l="0" r="0" t="0"/>
          <a:stretch/>
        </p:blipFill>
        <p:spPr>
          <a:xfrm>
            <a:off x="7631199" y="4315048"/>
            <a:ext cx="1258400" cy="541900"/>
          </a:xfrm>
          <a:prstGeom prst="rect">
            <a:avLst/>
          </a:prstGeom>
          <a:noFill/>
          <a:ln>
            <a:noFill/>
          </a:ln>
        </p:spPr>
      </p:pic>
      <p:sp>
        <p:nvSpPr>
          <p:cNvPr id="568" name="Google Shape;568;p60"/>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572" name="Shape 572"/>
        <p:cNvGrpSpPr/>
        <p:nvPr/>
      </p:nvGrpSpPr>
      <p:grpSpPr>
        <a:xfrm>
          <a:off x="0" y="0"/>
          <a:ext cx="0" cy="0"/>
          <a:chOff x="0" y="0"/>
          <a:chExt cx="0" cy="0"/>
        </a:xfrm>
      </p:grpSpPr>
      <p:pic>
        <p:nvPicPr>
          <p:cNvPr id="573" name="Google Shape;573;p61"/>
          <p:cNvPicPr preferRelativeResize="0"/>
          <p:nvPr/>
        </p:nvPicPr>
        <p:blipFill rotWithShape="1">
          <a:blip r:embed="rId3">
            <a:alphaModFix/>
          </a:blip>
          <a:srcRect b="0" l="18542" r="47614" t="14821"/>
          <a:stretch/>
        </p:blipFill>
        <p:spPr>
          <a:xfrm>
            <a:off x="6043450" y="-187456"/>
            <a:ext cx="2429808" cy="3963153"/>
          </a:xfrm>
          <a:prstGeom prst="rect">
            <a:avLst/>
          </a:prstGeom>
          <a:noFill/>
          <a:ln>
            <a:noFill/>
          </a:ln>
        </p:spPr>
      </p:pic>
      <p:sp>
        <p:nvSpPr>
          <p:cNvPr id="574" name="Google Shape;574;p61"/>
          <p:cNvSpPr/>
          <p:nvPr/>
        </p:nvSpPr>
        <p:spPr>
          <a:xfrm>
            <a:off x="6043450" y="3942197"/>
            <a:ext cx="2430300" cy="13887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575" name="Google Shape;575;p61"/>
          <p:cNvPicPr preferRelativeResize="0"/>
          <p:nvPr/>
        </p:nvPicPr>
        <p:blipFill rotWithShape="1">
          <a:blip r:embed="rId4">
            <a:alphaModFix/>
          </a:blip>
          <a:srcRect b="0" l="0" r="0" t="0"/>
          <a:stretch/>
        </p:blipFill>
        <p:spPr>
          <a:xfrm>
            <a:off x="7367320" y="4188321"/>
            <a:ext cx="1608866" cy="758113"/>
          </a:xfrm>
          <a:prstGeom prst="rect">
            <a:avLst/>
          </a:prstGeom>
          <a:noFill/>
          <a:ln>
            <a:noFill/>
          </a:ln>
        </p:spPr>
      </p:pic>
      <p:sp>
        <p:nvSpPr>
          <p:cNvPr id="576" name="Google Shape;576;p61"/>
          <p:cNvSpPr txBox="1"/>
          <p:nvPr/>
        </p:nvSpPr>
        <p:spPr>
          <a:xfrm>
            <a:off x="453875" y="514727"/>
            <a:ext cx="5169000" cy="2772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None/>
            </a:pPr>
            <a:r>
              <a:rPr lang="en" sz="1800">
                <a:solidFill>
                  <a:srgbClr val="4D4A46"/>
                </a:solidFill>
                <a:latin typeface="Georgia"/>
                <a:ea typeface="Georgia"/>
                <a:cs typeface="Georgia"/>
                <a:sym typeface="Georgia"/>
              </a:rPr>
              <a:t>SECRETARY REPORT</a:t>
            </a:r>
            <a:endParaRPr sz="700">
              <a:latin typeface="Georgia"/>
              <a:ea typeface="Georgia"/>
              <a:cs typeface="Georgia"/>
              <a:sym typeface="Georgia"/>
            </a:endParaRPr>
          </a:p>
        </p:txBody>
      </p:sp>
      <p:sp>
        <p:nvSpPr>
          <p:cNvPr id="577" name="Google Shape;577;p61"/>
          <p:cNvSpPr txBox="1"/>
          <p:nvPr/>
        </p:nvSpPr>
        <p:spPr>
          <a:xfrm>
            <a:off x="2617790" y="4856952"/>
            <a:ext cx="6271800" cy="1692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100" u="none" cap="none" strike="noStrike">
                <a:solidFill>
                  <a:srgbClr val="1A2A63"/>
                </a:solidFill>
                <a:latin typeface="Arial"/>
                <a:ea typeface="Arial"/>
                <a:cs typeface="Arial"/>
                <a:sym typeface="Arial"/>
              </a:rPr>
              <a:t>South Carolina Athletic Trainers' Association's 2022 Annual Symposium</a:t>
            </a:r>
            <a:endParaRPr sz="700"/>
          </a:p>
        </p:txBody>
      </p:sp>
      <p:sp>
        <p:nvSpPr>
          <p:cNvPr id="578" name="Google Shape;578;p61"/>
          <p:cNvSpPr txBox="1"/>
          <p:nvPr/>
        </p:nvSpPr>
        <p:spPr>
          <a:xfrm>
            <a:off x="514375" y="860876"/>
            <a:ext cx="5169000" cy="44268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2400">
                <a:solidFill>
                  <a:schemeClr val="dk1"/>
                </a:solidFill>
                <a:latin typeface="PT Sans Narrow"/>
                <a:ea typeface="PT Sans Narrow"/>
                <a:cs typeface="PT Sans Narrow"/>
                <a:sym typeface="PT Sans Narrow"/>
              </a:rPr>
              <a:t>Membership Dues</a:t>
            </a:r>
            <a:endParaRPr sz="2400">
              <a:solidFill>
                <a:schemeClr val="dk1"/>
              </a:solidFill>
              <a:latin typeface="PT Sans Narrow"/>
              <a:ea typeface="PT Sans Narrow"/>
              <a:cs typeface="PT Sans Narrow"/>
              <a:sym typeface="PT Sans Narrow"/>
            </a:endParaRPr>
          </a:p>
          <a:p>
            <a:pPr indent="0" lvl="0" marL="0" rtl="0" algn="l">
              <a:lnSpc>
                <a:spcPct val="115000"/>
              </a:lnSpc>
              <a:spcBef>
                <a:spcPts val="2100"/>
              </a:spcBef>
              <a:spcAft>
                <a:spcPts val="0"/>
              </a:spcAft>
              <a:buNone/>
            </a:pPr>
            <a:r>
              <a:rPr lang="en" sz="2000">
                <a:solidFill>
                  <a:schemeClr val="dk1"/>
                </a:solidFill>
                <a:latin typeface="PT Sans Narrow"/>
                <a:ea typeface="PT Sans Narrow"/>
                <a:cs typeface="PT Sans Narrow"/>
                <a:sym typeface="PT Sans Narrow"/>
              </a:rPr>
              <a:t>$30.00 Annually</a:t>
            </a:r>
            <a:endParaRPr sz="2000">
              <a:solidFill>
                <a:schemeClr val="dk1"/>
              </a:solidFill>
              <a:latin typeface="PT Sans Narrow"/>
              <a:ea typeface="PT Sans Narrow"/>
              <a:cs typeface="PT Sans Narrow"/>
              <a:sym typeface="PT Sans Narrow"/>
            </a:endParaRPr>
          </a:p>
          <a:p>
            <a:pPr indent="-355600" lvl="0" marL="457200" rtl="0" algn="l">
              <a:lnSpc>
                <a:spcPct val="115000"/>
              </a:lnSpc>
              <a:spcBef>
                <a:spcPts val="2100"/>
              </a:spcBef>
              <a:spcAft>
                <a:spcPts val="0"/>
              </a:spcAft>
              <a:buClr>
                <a:schemeClr val="dk1"/>
              </a:buClr>
              <a:buSzPts val="2000"/>
              <a:buFont typeface="PT Sans Narrow"/>
              <a:buChar char="■"/>
            </a:pPr>
            <a:r>
              <a:rPr lang="en" sz="2000">
                <a:solidFill>
                  <a:schemeClr val="dk1"/>
                </a:solidFill>
                <a:latin typeface="PT Sans Narrow"/>
                <a:ea typeface="PT Sans Narrow"/>
                <a:cs typeface="PT Sans Narrow"/>
                <a:sym typeface="PT Sans Narrow"/>
              </a:rPr>
              <a:t>NATA members with a South Carolina address will have funds automatically routed to SCATA</a:t>
            </a:r>
            <a:endParaRPr sz="2000">
              <a:solidFill>
                <a:schemeClr val="dk1"/>
              </a:solidFill>
              <a:latin typeface="PT Sans Narrow"/>
              <a:ea typeface="PT Sans Narrow"/>
              <a:cs typeface="PT Sans Narrow"/>
              <a:sym typeface="PT Sans Narrow"/>
            </a:endParaRPr>
          </a:p>
          <a:p>
            <a:pPr indent="-355600" lvl="1" marL="914400" rtl="0" algn="l">
              <a:lnSpc>
                <a:spcPct val="115000"/>
              </a:lnSpc>
              <a:spcBef>
                <a:spcPts val="0"/>
              </a:spcBef>
              <a:spcAft>
                <a:spcPts val="0"/>
              </a:spcAft>
              <a:buClr>
                <a:schemeClr val="dk1"/>
              </a:buClr>
              <a:buSzPts val="2000"/>
              <a:buFont typeface="PT Sans Narrow"/>
              <a:buChar char="○"/>
            </a:pPr>
            <a:r>
              <a:rPr lang="en" sz="2000">
                <a:solidFill>
                  <a:schemeClr val="dk1"/>
                </a:solidFill>
                <a:latin typeface="PT Sans Narrow"/>
                <a:ea typeface="PT Sans Narrow"/>
                <a:cs typeface="PT Sans Narrow"/>
                <a:sym typeface="PT Sans Narrow"/>
              </a:rPr>
              <a:t>Update your addresses</a:t>
            </a:r>
            <a:endParaRPr sz="2000">
              <a:solidFill>
                <a:schemeClr val="dk1"/>
              </a:solidFill>
              <a:latin typeface="PT Sans Narrow"/>
              <a:ea typeface="PT Sans Narrow"/>
              <a:cs typeface="PT Sans Narrow"/>
              <a:sym typeface="PT Sans Narrow"/>
            </a:endParaRPr>
          </a:p>
          <a:p>
            <a:pPr indent="-355600" lvl="0" marL="457200" rtl="0" algn="l">
              <a:lnSpc>
                <a:spcPct val="115000"/>
              </a:lnSpc>
              <a:spcBef>
                <a:spcPts val="0"/>
              </a:spcBef>
              <a:spcAft>
                <a:spcPts val="0"/>
              </a:spcAft>
              <a:buClr>
                <a:schemeClr val="dk1"/>
              </a:buClr>
              <a:buSzPts val="2000"/>
              <a:buFont typeface="PT Sans Narrow"/>
              <a:buChar char="■"/>
            </a:pPr>
            <a:r>
              <a:rPr lang="en" sz="2000">
                <a:solidFill>
                  <a:schemeClr val="dk1"/>
                </a:solidFill>
                <a:latin typeface="PT Sans Narrow"/>
                <a:ea typeface="PT Sans Narrow"/>
                <a:cs typeface="PT Sans Narrow"/>
                <a:sym typeface="PT Sans Narrow"/>
              </a:rPr>
              <a:t>Non NATA members renew through SCATA</a:t>
            </a:r>
            <a:endParaRPr sz="2000">
              <a:solidFill>
                <a:schemeClr val="dk1"/>
              </a:solidFill>
              <a:latin typeface="PT Sans Narrow"/>
              <a:ea typeface="PT Sans Narrow"/>
              <a:cs typeface="PT Sans Narrow"/>
              <a:sym typeface="PT Sans Narrow"/>
            </a:endParaRPr>
          </a:p>
          <a:p>
            <a:pPr indent="-355600" lvl="1" marL="914400" rtl="0" algn="l">
              <a:lnSpc>
                <a:spcPct val="115000"/>
              </a:lnSpc>
              <a:spcBef>
                <a:spcPts val="0"/>
              </a:spcBef>
              <a:spcAft>
                <a:spcPts val="0"/>
              </a:spcAft>
              <a:buClr>
                <a:schemeClr val="dk1"/>
              </a:buClr>
              <a:buSzPts val="2000"/>
              <a:buFont typeface="PT Sans Narrow"/>
              <a:buChar char="○"/>
            </a:pPr>
            <a:r>
              <a:rPr lang="en" sz="2000">
                <a:solidFill>
                  <a:schemeClr val="dk1"/>
                </a:solidFill>
                <a:latin typeface="PT Sans Narrow"/>
                <a:ea typeface="PT Sans Narrow"/>
                <a:cs typeface="PT Sans Narrow"/>
                <a:sym typeface="PT Sans Narrow"/>
              </a:rPr>
              <a:t>Renew Jan of each year</a:t>
            </a:r>
            <a:endParaRPr sz="2000">
              <a:solidFill>
                <a:schemeClr val="dk1"/>
              </a:solidFill>
              <a:latin typeface="PT Sans Narrow"/>
              <a:ea typeface="PT Sans Narrow"/>
              <a:cs typeface="PT Sans Narrow"/>
              <a:sym typeface="PT Sans Narrow"/>
            </a:endParaRPr>
          </a:p>
          <a:p>
            <a:pPr indent="-355600" lvl="1" marL="914400" rtl="0" algn="l">
              <a:lnSpc>
                <a:spcPct val="115000"/>
              </a:lnSpc>
              <a:spcBef>
                <a:spcPts val="0"/>
              </a:spcBef>
              <a:spcAft>
                <a:spcPts val="0"/>
              </a:spcAft>
              <a:buClr>
                <a:schemeClr val="dk1"/>
              </a:buClr>
              <a:buSzPts val="2000"/>
              <a:buFont typeface="PT Sans Narrow"/>
              <a:buChar char="○"/>
            </a:pPr>
            <a:r>
              <a:rPr lang="en" sz="2000">
                <a:solidFill>
                  <a:schemeClr val="dk1"/>
                </a:solidFill>
                <a:latin typeface="PT Sans Narrow"/>
                <a:ea typeface="PT Sans Narrow"/>
                <a:cs typeface="PT Sans Narrow"/>
                <a:sym typeface="PT Sans Narrow"/>
              </a:rPr>
              <a:t>Accounts will be suspended in May if not paid </a:t>
            </a:r>
            <a:endParaRPr sz="2000">
              <a:solidFill>
                <a:schemeClr val="dk1"/>
              </a:solidFill>
              <a:latin typeface="PT Sans Narrow"/>
              <a:ea typeface="PT Sans Narrow"/>
              <a:cs typeface="PT Sans Narrow"/>
              <a:sym typeface="PT Sans Narrow"/>
            </a:endParaRPr>
          </a:p>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Retirees </a:t>
            </a:r>
            <a:endParaRPr sz="1600">
              <a:solidFill>
                <a:srgbClr val="4D4A46"/>
              </a:solidFill>
              <a:latin typeface="Georgia"/>
              <a:ea typeface="Georgia"/>
              <a:cs typeface="Georgia"/>
              <a:sym typeface="Georgia"/>
            </a:endParaRPr>
          </a:p>
          <a:p>
            <a:pPr indent="-330200" lvl="1" marL="9144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Send an email to </a:t>
            </a:r>
            <a:r>
              <a:rPr lang="en" sz="1600" u="sng">
                <a:solidFill>
                  <a:schemeClr val="hlink"/>
                </a:solidFill>
                <a:latin typeface="Georgia"/>
                <a:ea typeface="Georgia"/>
                <a:cs typeface="Georgia"/>
                <a:sym typeface="Georgia"/>
                <a:hlinkClick r:id="rId5"/>
              </a:rPr>
              <a:t>secretary@scata.org</a:t>
            </a:r>
            <a:r>
              <a:rPr lang="en" sz="1600">
                <a:solidFill>
                  <a:srgbClr val="4D4A46"/>
                </a:solidFill>
                <a:latin typeface="Georgia"/>
                <a:ea typeface="Georgia"/>
                <a:cs typeface="Georgia"/>
                <a:sym typeface="Georgia"/>
              </a:rPr>
              <a:t> </a:t>
            </a:r>
            <a:endParaRPr sz="1600">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t/>
            </a:r>
            <a:endParaRPr sz="1600">
              <a:solidFill>
                <a:srgbClr val="4D4A46"/>
              </a:solidFill>
              <a:latin typeface="Georgia"/>
              <a:ea typeface="Georgia"/>
              <a:cs typeface="Georgia"/>
              <a:sym typeface="Georgia"/>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582" name="Shape 582"/>
        <p:cNvGrpSpPr/>
        <p:nvPr/>
      </p:nvGrpSpPr>
      <p:grpSpPr>
        <a:xfrm>
          <a:off x="0" y="0"/>
          <a:ext cx="0" cy="0"/>
          <a:chOff x="0" y="0"/>
          <a:chExt cx="0" cy="0"/>
        </a:xfrm>
      </p:grpSpPr>
      <p:pic>
        <p:nvPicPr>
          <p:cNvPr id="583" name="Google Shape;583;p62"/>
          <p:cNvPicPr preferRelativeResize="0"/>
          <p:nvPr/>
        </p:nvPicPr>
        <p:blipFill rotWithShape="1">
          <a:blip r:embed="rId3">
            <a:alphaModFix/>
          </a:blip>
          <a:srcRect b="0" l="18542" r="47614" t="14821"/>
          <a:stretch/>
        </p:blipFill>
        <p:spPr>
          <a:xfrm>
            <a:off x="6043450" y="-187456"/>
            <a:ext cx="2429808" cy="3963153"/>
          </a:xfrm>
          <a:prstGeom prst="rect">
            <a:avLst/>
          </a:prstGeom>
          <a:noFill/>
          <a:ln>
            <a:noFill/>
          </a:ln>
        </p:spPr>
      </p:pic>
      <p:sp>
        <p:nvSpPr>
          <p:cNvPr id="584" name="Google Shape;584;p62"/>
          <p:cNvSpPr/>
          <p:nvPr/>
        </p:nvSpPr>
        <p:spPr>
          <a:xfrm>
            <a:off x="6043450" y="3942197"/>
            <a:ext cx="2430300" cy="13887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585" name="Google Shape;585;p62"/>
          <p:cNvPicPr preferRelativeResize="0"/>
          <p:nvPr/>
        </p:nvPicPr>
        <p:blipFill rotWithShape="1">
          <a:blip r:embed="rId4">
            <a:alphaModFix/>
          </a:blip>
          <a:srcRect b="0" l="0" r="0" t="0"/>
          <a:stretch/>
        </p:blipFill>
        <p:spPr>
          <a:xfrm>
            <a:off x="7367320" y="4188321"/>
            <a:ext cx="1608866" cy="758113"/>
          </a:xfrm>
          <a:prstGeom prst="rect">
            <a:avLst/>
          </a:prstGeom>
          <a:noFill/>
          <a:ln>
            <a:noFill/>
          </a:ln>
        </p:spPr>
      </p:pic>
      <p:sp>
        <p:nvSpPr>
          <p:cNvPr id="586" name="Google Shape;586;p62"/>
          <p:cNvSpPr txBox="1"/>
          <p:nvPr/>
        </p:nvSpPr>
        <p:spPr>
          <a:xfrm>
            <a:off x="453875" y="514727"/>
            <a:ext cx="5169000" cy="2772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None/>
            </a:pPr>
            <a:r>
              <a:rPr lang="en" sz="1800">
                <a:solidFill>
                  <a:srgbClr val="4D4A46"/>
                </a:solidFill>
                <a:latin typeface="Georgia"/>
                <a:ea typeface="Georgia"/>
                <a:cs typeface="Georgia"/>
                <a:sym typeface="Georgia"/>
              </a:rPr>
              <a:t>SECRETARY REPORT</a:t>
            </a:r>
            <a:endParaRPr sz="700">
              <a:latin typeface="Georgia"/>
              <a:ea typeface="Georgia"/>
              <a:cs typeface="Georgia"/>
              <a:sym typeface="Georgia"/>
            </a:endParaRPr>
          </a:p>
        </p:txBody>
      </p:sp>
      <p:sp>
        <p:nvSpPr>
          <p:cNvPr id="587" name="Google Shape;587;p62"/>
          <p:cNvSpPr txBox="1"/>
          <p:nvPr/>
        </p:nvSpPr>
        <p:spPr>
          <a:xfrm>
            <a:off x="2617790" y="4856952"/>
            <a:ext cx="6271800" cy="1692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100" u="none" cap="none" strike="noStrike">
                <a:solidFill>
                  <a:srgbClr val="1A2A63"/>
                </a:solidFill>
                <a:latin typeface="Arial"/>
                <a:ea typeface="Arial"/>
                <a:cs typeface="Arial"/>
                <a:sym typeface="Arial"/>
              </a:rPr>
              <a:t>South Carolina Athletic Trainers' Association's 2022 Annual Symposium</a:t>
            </a:r>
            <a:endParaRPr sz="700"/>
          </a:p>
        </p:txBody>
      </p:sp>
      <p:sp>
        <p:nvSpPr>
          <p:cNvPr id="588" name="Google Shape;588;p62"/>
          <p:cNvSpPr txBox="1"/>
          <p:nvPr/>
        </p:nvSpPr>
        <p:spPr>
          <a:xfrm>
            <a:off x="60500" y="860875"/>
            <a:ext cx="5622900" cy="31572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2400">
                <a:solidFill>
                  <a:schemeClr val="dk1"/>
                </a:solidFill>
                <a:latin typeface="PT Sans Narrow"/>
                <a:ea typeface="PT Sans Narrow"/>
                <a:cs typeface="PT Sans Narrow"/>
                <a:sym typeface="PT Sans Narrow"/>
              </a:rPr>
              <a:t>Membership Numbers</a:t>
            </a:r>
            <a:endParaRPr sz="2400">
              <a:solidFill>
                <a:schemeClr val="dk1"/>
              </a:solidFill>
              <a:latin typeface="PT Sans Narrow"/>
              <a:ea typeface="PT Sans Narrow"/>
              <a:cs typeface="PT Sans Narrow"/>
              <a:sym typeface="PT Sans Narrow"/>
            </a:endParaRPr>
          </a:p>
          <a:p>
            <a:pPr indent="0" lvl="0" marL="0" marR="0" rtl="0" algn="l">
              <a:lnSpc>
                <a:spcPct val="150015"/>
              </a:lnSpc>
              <a:spcBef>
                <a:spcPts val="2100"/>
              </a:spcBef>
              <a:spcAft>
                <a:spcPts val="0"/>
              </a:spcAft>
              <a:buNone/>
            </a:pPr>
            <a:r>
              <a:rPr b="1" lang="en" sz="1600" u="sng">
                <a:solidFill>
                  <a:srgbClr val="4D4A46"/>
                </a:solidFill>
                <a:latin typeface="Georgia"/>
                <a:ea typeface="Georgia"/>
                <a:cs typeface="Georgia"/>
                <a:sym typeface="Georgia"/>
              </a:rPr>
              <a:t>Classification			NATA	</a:t>
            </a:r>
            <a:r>
              <a:rPr b="1" lang="en" sz="1600">
                <a:solidFill>
                  <a:srgbClr val="4D4A46"/>
                </a:solidFill>
                <a:latin typeface="Georgia"/>
                <a:ea typeface="Georgia"/>
                <a:cs typeface="Georgia"/>
                <a:sym typeface="Georgia"/>
              </a:rPr>
              <a:t>            </a:t>
            </a:r>
            <a:r>
              <a:rPr b="1" lang="en" sz="1600" u="sng">
                <a:solidFill>
                  <a:srgbClr val="4D4A46"/>
                </a:solidFill>
                <a:latin typeface="Georgia"/>
                <a:ea typeface="Georgia"/>
                <a:cs typeface="Georgia"/>
                <a:sym typeface="Georgia"/>
              </a:rPr>
              <a:t> Non-NATA</a:t>
            </a:r>
            <a:endParaRPr b="1" sz="1600" u="sng">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rPr lang="en" sz="1600">
                <a:solidFill>
                  <a:srgbClr val="4D4A46"/>
                </a:solidFill>
                <a:latin typeface="Georgia"/>
                <a:ea typeface="Georgia"/>
                <a:cs typeface="Georgia"/>
                <a:sym typeface="Georgia"/>
              </a:rPr>
              <a:t>Certified (SC resident)		 683				     209 </a:t>
            </a:r>
            <a:endParaRPr sz="1600">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rPr lang="en" sz="1600">
                <a:solidFill>
                  <a:srgbClr val="4D4A46"/>
                </a:solidFill>
                <a:latin typeface="Georgia"/>
                <a:ea typeface="Georgia"/>
                <a:cs typeface="Georgia"/>
                <a:sym typeface="Georgia"/>
              </a:rPr>
              <a:t>Certified (Non SC res)		  38				       1</a:t>
            </a:r>
            <a:endParaRPr sz="1600">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rPr lang="en" sz="1600">
                <a:solidFill>
                  <a:srgbClr val="4D4A46"/>
                </a:solidFill>
                <a:latin typeface="Georgia"/>
                <a:ea typeface="Georgia"/>
                <a:cs typeface="Georgia"/>
                <a:sym typeface="Georgia"/>
              </a:rPr>
              <a:t>Retired					  23				       3</a:t>
            </a:r>
            <a:endParaRPr sz="1600">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rPr lang="en" sz="1600">
                <a:solidFill>
                  <a:srgbClr val="4D4A46"/>
                </a:solidFill>
                <a:latin typeface="Georgia"/>
                <a:ea typeface="Georgia"/>
                <a:cs typeface="Georgia"/>
                <a:sym typeface="Georgia"/>
              </a:rPr>
              <a:t>Student (SC resident)		  22				       3</a:t>
            </a:r>
            <a:endParaRPr sz="1600">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rPr lang="en" sz="1600">
                <a:solidFill>
                  <a:srgbClr val="4D4A46"/>
                </a:solidFill>
                <a:latin typeface="Georgia"/>
                <a:ea typeface="Georgia"/>
                <a:cs typeface="Georgia"/>
                <a:sym typeface="Georgia"/>
              </a:rPr>
              <a:t>Associate (SC Resident)		  10				       4</a:t>
            </a:r>
            <a:endParaRPr sz="1600">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t/>
            </a:r>
            <a:endParaRPr sz="1600">
              <a:solidFill>
                <a:srgbClr val="4D4A46"/>
              </a:solidFill>
              <a:latin typeface="Georgia"/>
              <a:ea typeface="Georgia"/>
              <a:cs typeface="Georgia"/>
              <a:sym typeface="Georg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592" name="Shape 592"/>
        <p:cNvGrpSpPr/>
        <p:nvPr/>
      </p:nvGrpSpPr>
      <p:grpSpPr>
        <a:xfrm>
          <a:off x="0" y="0"/>
          <a:ext cx="0" cy="0"/>
          <a:chOff x="0" y="0"/>
          <a:chExt cx="0" cy="0"/>
        </a:xfrm>
      </p:grpSpPr>
      <p:sp>
        <p:nvSpPr>
          <p:cNvPr id="593" name="Google Shape;593;p63"/>
          <p:cNvSpPr/>
          <p:nvPr/>
        </p:nvSpPr>
        <p:spPr>
          <a:xfrm>
            <a:off x="722875" y="-1"/>
            <a:ext cx="2951400" cy="6114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594" name="Google Shape;594;p63"/>
          <p:cNvPicPr preferRelativeResize="0"/>
          <p:nvPr/>
        </p:nvPicPr>
        <p:blipFill rotWithShape="1">
          <a:blip r:embed="rId3">
            <a:alphaModFix/>
          </a:blip>
          <a:srcRect b="3250" l="28713" r="28717" t="0"/>
          <a:stretch/>
        </p:blipFill>
        <p:spPr>
          <a:xfrm>
            <a:off x="722875" y="783200"/>
            <a:ext cx="2960474" cy="4360300"/>
          </a:xfrm>
          <a:prstGeom prst="rect">
            <a:avLst/>
          </a:prstGeom>
          <a:noFill/>
          <a:ln>
            <a:noFill/>
          </a:ln>
        </p:spPr>
      </p:pic>
      <p:grpSp>
        <p:nvGrpSpPr>
          <p:cNvPr id="595" name="Google Shape;595;p63"/>
          <p:cNvGrpSpPr/>
          <p:nvPr/>
        </p:nvGrpSpPr>
        <p:grpSpPr>
          <a:xfrm>
            <a:off x="5376166" y="510778"/>
            <a:ext cx="3253500" cy="2850949"/>
            <a:chOff x="0" y="-9525"/>
            <a:chExt cx="8676000" cy="7602531"/>
          </a:xfrm>
        </p:grpSpPr>
        <p:sp>
          <p:nvSpPr>
            <p:cNvPr id="596" name="Google Shape;596;p63"/>
            <p:cNvSpPr txBox="1"/>
            <p:nvPr/>
          </p:nvSpPr>
          <p:spPr>
            <a:xfrm>
              <a:off x="0" y="-9525"/>
              <a:ext cx="8676000" cy="1231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 sz="3000">
                  <a:solidFill>
                    <a:srgbClr val="4D4A46"/>
                  </a:solidFill>
                  <a:latin typeface="Georgia"/>
                  <a:ea typeface="Georgia"/>
                  <a:cs typeface="Georgia"/>
                  <a:sym typeface="Georgia"/>
                </a:rPr>
                <a:t>TREASURER</a:t>
              </a:r>
              <a:endParaRPr sz="700">
                <a:latin typeface="Georgia"/>
                <a:ea typeface="Georgia"/>
                <a:cs typeface="Georgia"/>
                <a:sym typeface="Georgia"/>
              </a:endParaRPr>
            </a:p>
          </p:txBody>
        </p:sp>
        <p:sp>
          <p:nvSpPr>
            <p:cNvPr id="597" name="Google Shape;597;p63"/>
            <p:cNvSpPr txBox="1"/>
            <p:nvPr/>
          </p:nvSpPr>
          <p:spPr>
            <a:xfrm>
              <a:off x="1215882" y="4083606"/>
              <a:ext cx="7460100" cy="35094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lang="en" sz="1600">
                  <a:solidFill>
                    <a:srgbClr val="4D4A46"/>
                  </a:solidFill>
                  <a:latin typeface="Georgia"/>
                  <a:ea typeface="Georgia"/>
                  <a:cs typeface="Georgia"/>
                  <a:sym typeface="Georgia"/>
                </a:rPr>
                <a:t>JOE CAUBLE, MA, SCAT, ATC</a:t>
              </a:r>
              <a:endParaRPr sz="1600">
                <a:solidFill>
                  <a:srgbClr val="4D4A46"/>
                </a:solidFill>
                <a:latin typeface="Georgia"/>
                <a:ea typeface="Georgia"/>
                <a:cs typeface="Georgia"/>
                <a:sym typeface="Georgia"/>
              </a:endParaRPr>
            </a:p>
            <a:p>
              <a:pPr indent="0" lvl="0" marL="0" marR="0" rtl="0" algn="r">
                <a:lnSpc>
                  <a:spcPct val="150000"/>
                </a:lnSpc>
                <a:spcBef>
                  <a:spcPts val="0"/>
                </a:spcBef>
                <a:spcAft>
                  <a:spcPts val="0"/>
                </a:spcAft>
                <a:buNone/>
              </a:pPr>
              <a:r>
                <a:rPr lang="en" sz="1600">
                  <a:solidFill>
                    <a:srgbClr val="4D4A46"/>
                  </a:solidFill>
                  <a:latin typeface="Georgia"/>
                  <a:ea typeface="Georgia"/>
                  <a:cs typeface="Georgia"/>
                  <a:sym typeface="Georgia"/>
                </a:rPr>
                <a:t>McLeod Health</a:t>
              </a:r>
              <a:endParaRPr sz="1600">
                <a:solidFill>
                  <a:srgbClr val="4D4A46"/>
                </a:solidFill>
                <a:latin typeface="Georgia"/>
                <a:ea typeface="Georgia"/>
                <a:cs typeface="Georgia"/>
                <a:sym typeface="Georgia"/>
              </a:endParaRPr>
            </a:p>
            <a:p>
              <a:pPr indent="0" lvl="0" marL="0" marR="0" rtl="0" algn="r">
                <a:lnSpc>
                  <a:spcPct val="150000"/>
                </a:lnSpc>
                <a:spcBef>
                  <a:spcPts val="0"/>
                </a:spcBef>
                <a:spcAft>
                  <a:spcPts val="0"/>
                </a:spcAft>
                <a:buNone/>
              </a:pPr>
              <a:r>
                <a:t/>
              </a:r>
              <a:endParaRPr sz="1500">
                <a:solidFill>
                  <a:srgbClr val="4D4A46"/>
                </a:solidFill>
                <a:latin typeface="Georgia"/>
                <a:ea typeface="Georgia"/>
                <a:cs typeface="Georgia"/>
                <a:sym typeface="Georgia"/>
              </a:endParaRPr>
            </a:p>
            <a:p>
              <a:pPr indent="0" lvl="0" marL="0" marR="0" rtl="0" algn="r">
                <a:lnSpc>
                  <a:spcPct val="150000"/>
                </a:lnSpc>
                <a:spcBef>
                  <a:spcPts val="0"/>
                </a:spcBef>
                <a:spcAft>
                  <a:spcPts val="0"/>
                </a:spcAft>
                <a:buNone/>
              </a:pPr>
              <a:r>
                <a:t/>
              </a:r>
              <a:endParaRPr sz="1500">
                <a:solidFill>
                  <a:srgbClr val="4D4A46"/>
                </a:solidFill>
                <a:latin typeface="Georgia"/>
                <a:ea typeface="Georgia"/>
                <a:cs typeface="Georgia"/>
                <a:sym typeface="Georgia"/>
              </a:endParaRPr>
            </a:p>
          </p:txBody>
        </p:sp>
      </p:grpSp>
      <p:pic>
        <p:nvPicPr>
          <p:cNvPr id="598" name="Google Shape;598;p63"/>
          <p:cNvPicPr preferRelativeResize="0"/>
          <p:nvPr/>
        </p:nvPicPr>
        <p:blipFill rotWithShape="1">
          <a:blip r:embed="rId4">
            <a:alphaModFix/>
          </a:blip>
          <a:srcRect b="9387" l="0" r="0" t="0"/>
          <a:stretch/>
        </p:blipFill>
        <p:spPr>
          <a:xfrm>
            <a:off x="7631199" y="4315048"/>
            <a:ext cx="1258400" cy="541900"/>
          </a:xfrm>
          <a:prstGeom prst="rect">
            <a:avLst/>
          </a:prstGeom>
          <a:noFill/>
          <a:ln>
            <a:noFill/>
          </a:ln>
        </p:spPr>
      </p:pic>
      <p:sp>
        <p:nvSpPr>
          <p:cNvPr id="599" name="Google Shape;599;p63"/>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pic>
        <p:nvPicPr>
          <p:cNvPr id="600" name="Google Shape;600;p63"/>
          <p:cNvPicPr preferRelativeResize="0"/>
          <p:nvPr/>
        </p:nvPicPr>
        <p:blipFill rotWithShape="1">
          <a:blip r:embed="rId5">
            <a:alphaModFix/>
          </a:blip>
          <a:srcRect b="3475" l="16766" r="44979" t="11749"/>
          <a:stretch/>
        </p:blipFill>
        <p:spPr>
          <a:xfrm>
            <a:off x="714375" y="783200"/>
            <a:ext cx="2951399" cy="43603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61" name="Shape 161"/>
        <p:cNvGrpSpPr/>
        <p:nvPr/>
      </p:nvGrpSpPr>
      <p:grpSpPr>
        <a:xfrm>
          <a:off x="0" y="0"/>
          <a:ext cx="0" cy="0"/>
          <a:chOff x="0" y="0"/>
          <a:chExt cx="0" cy="0"/>
        </a:xfrm>
      </p:grpSpPr>
      <p:pic>
        <p:nvPicPr>
          <p:cNvPr id="162" name="Google Shape;162;p28"/>
          <p:cNvPicPr preferRelativeResize="0"/>
          <p:nvPr/>
        </p:nvPicPr>
        <p:blipFill rotWithShape="1">
          <a:blip r:embed="rId3">
            <a:alphaModFix/>
          </a:blip>
          <a:srcRect b="7239" l="33914" r="40983" t="13552"/>
          <a:stretch/>
        </p:blipFill>
        <p:spPr>
          <a:xfrm>
            <a:off x="6421550" y="0"/>
            <a:ext cx="2585098" cy="3775699"/>
          </a:xfrm>
          <a:prstGeom prst="rect">
            <a:avLst/>
          </a:prstGeom>
          <a:noFill/>
          <a:ln>
            <a:noFill/>
          </a:ln>
        </p:spPr>
      </p:pic>
      <p:sp>
        <p:nvSpPr>
          <p:cNvPr id="163" name="Google Shape;163;p28"/>
          <p:cNvSpPr/>
          <p:nvPr/>
        </p:nvSpPr>
        <p:spPr>
          <a:xfrm>
            <a:off x="6422025" y="3942200"/>
            <a:ext cx="2585100" cy="12012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4" name="Google Shape;164;p28"/>
          <p:cNvSpPr txBox="1"/>
          <p:nvPr/>
        </p:nvSpPr>
        <p:spPr>
          <a:xfrm>
            <a:off x="256350" y="387525"/>
            <a:ext cx="8631300" cy="523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COUNCIL ON PRACTICE ADVANCEMENT</a:t>
            </a:r>
            <a:endParaRPr b="1" sz="2200">
              <a:solidFill>
                <a:srgbClr val="1A2A63"/>
              </a:solidFill>
              <a:latin typeface="Georgia"/>
              <a:ea typeface="Georgia"/>
              <a:cs typeface="Georgia"/>
              <a:sym typeface="Georgia"/>
            </a:endParaRPr>
          </a:p>
        </p:txBody>
      </p:sp>
      <p:graphicFrame>
        <p:nvGraphicFramePr>
          <p:cNvPr id="165" name="Google Shape;165;p28"/>
          <p:cNvGraphicFramePr/>
          <p:nvPr/>
        </p:nvGraphicFramePr>
        <p:xfrm>
          <a:off x="479775" y="910725"/>
          <a:ext cx="3000000" cy="3000000"/>
        </p:xfrm>
        <a:graphic>
          <a:graphicData uri="http://schemas.openxmlformats.org/drawingml/2006/table">
            <a:tbl>
              <a:tblPr>
                <a:noFill/>
                <a:tableStyleId>{8248B5D6-822B-4D2C-87A5-A0AF0CAAA962}</a:tableStyleId>
              </a:tblPr>
              <a:tblGrid>
                <a:gridCol w="1486550"/>
                <a:gridCol w="4262875"/>
              </a:tblGrid>
              <a:tr h="300350">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Tara M. Chase, MS, ATC, SCAT, LMT, CEAS III</a:t>
                      </a:r>
                      <a:endParaRPr sz="900">
                        <a:latin typeface="Georgia"/>
                        <a:ea typeface="Georgia"/>
                        <a:cs typeface="Georgia"/>
                        <a:sym typeface="Georgia"/>
                      </a:endParaRPr>
                    </a:p>
                  </a:txBody>
                  <a:tcPr marT="91425" marB="91425" marR="91425" marL="91425"/>
                </a:tc>
              </a:tr>
              <a:tr h="429075">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Erin Thomas, Mark Mancebo, Jeremy McMicheal, Al Hawkins, Melissa Smith, Dani Jones, Curt Ackerman</a:t>
                      </a:r>
                      <a:endParaRPr sz="900">
                        <a:latin typeface="Georgia"/>
                        <a:ea typeface="Georgia"/>
                        <a:cs typeface="Georgia"/>
                        <a:sym typeface="Georgia"/>
                      </a:endParaRPr>
                    </a:p>
                  </a:txBody>
                  <a:tcPr marT="91425" marB="91425" marR="91425" marL="91425"/>
                </a:tc>
              </a:tr>
              <a:tr h="429075">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900">
                          <a:solidFill>
                            <a:schemeClr val="dk1"/>
                          </a:solidFill>
                          <a:latin typeface="Georgia"/>
                          <a:ea typeface="Georgia"/>
                          <a:cs typeface="Georgia"/>
                          <a:sym typeface="Georgia"/>
                        </a:rPr>
                        <a:t>Tara M. Chase, MS, ATC, SCAT, LMT, CEAS III</a:t>
                      </a:r>
                      <a:endParaRPr sz="900">
                        <a:solidFill>
                          <a:schemeClr val="dk1"/>
                        </a:solidFill>
                        <a:latin typeface="Georgia"/>
                        <a:ea typeface="Georgia"/>
                        <a:cs typeface="Georgia"/>
                        <a:sym typeface="Georgia"/>
                      </a:endParaRPr>
                    </a:p>
                    <a:p>
                      <a:pPr indent="0" lvl="0" marL="0" rtl="0" algn="l">
                        <a:spcBef>
                          <a:spcPts val="0"/>
                        </a:spcBef>
                        <a:spcAft>
                          <a:spcPts val="0"/>
                        </a:spcAft>
                        <a:buNone/>
                      </a:pPr>
                      <a:r>
                        <a:t/>
                      </a:r>
                      <a:endParaRPr sz="900">
                        <a:latin typeface="Georgia"/>
                        <a:ea typeface="Georgia"/>
                        <a:cs typeface="Georgia"/>
                        <a:sym typeface="Georgia"/>
                      </a:endParaRPr>
                    </a:p>
                  </a:txBody>
                  <a:tcPr marT="91425" marB="91425" marR="91425" marL="91425"/>
                </a:tc>
              </a:tr>
            </a:tbl>
          </a:graphicData>
        </a:graphic>
      </p:graphicFrame>
      <p:pic>
        <p:nvPicPr>
          <p:cNvPr id="166" name="Google Shape;166;p28"/>
          <p:cNvPicPr preferRelativeResize="0"/>
          <p:nvPr/>
        </p:nvPicPr>
        <p:blipFill rotWithShape="1">
          <a:blip r:embed="rId4">
            <a:alphaModFix/>
          </a:blip>
          <a:srcRect b="9387" l="0" r="0" t="0"/>
          <a:stretch/>
        </p:blipFill>
        <p:spPr>
          <a:xfrm>
            <a:off x="7631199" y="4238848"/>
            <a:ext cx="1258400" cy="541900"/>
          </a:xfrm>
          <a:prstGeom prst="rect">
            <a:avLst/>
          </a:prstGeom>
          <a:noFill/>
          <a:ln>
            <a:noFill/>
          </a:ln>
          <a:effectLst>
            <a:outerShdw blurRad="57150" rotWithShape="0" algn="bl" dir="5400000" dist="19050">
              <a:srgbClr val="000000">
                <a:alpha val="50000"/>
              </a:srgbClr>
            </a:outerShdw>
          </a:effectLst>
        </p:spPr>
      </p:pic>
      <p:sp>
        <p:nvSpPr>
          <p:cNvPr id="167" name="Google Shape;167;p28"/>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
        <p:nvSpPr>
          <p:cNvPr id="168" name="Google Shape;168;p28"/>
          <p:cNvSpPr txBox="1"/>
          <p:nvPr/>
        </p:nvSpPr>
        <p:spPr>
          <a:xfrm>
            <a:off x="256350" y="2145075"/>
            <a:ext cx="86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169" name="Google Shape;169;p28"/>
          <p:cNvSpPr txBox="1"/>
          <p:nvPr/>
        </p:nvSpPr>
        <p:spPr>
          <a:xfrm>
            <a:off x="256350" y="2454300"/>
            <a:ext cx="86313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Assisted SC Licensure Task Force with Licensure Campaign </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Educated &amp; Promoted SC COPA ATCs within our State &amp; District</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Worked with Executive Council to include COPA ATCs in nominations</a:t>
            </a:r>
            <a:endParaRPr>
              <a:solidFill>
                <a:srgbClr val="1A2A63"/>
              </a:solidFill>
              <a:latin typeface="Georgia"/>
              <a:ea typeface="Georgia"/>
              <a:cs typeface="Georgia"/>
              <a:sym typeface="Georgia"/>
            </a:endParaRPr>
          </a:p>
          <a:p>
            <a:pPr indent="0" lvl="0" marL="457200" rtl="0" algn="l">
              <a:spcBef>
                <a:spcPts val="0"/>
              </a:spcBef>
              <a:spcAft>
                <a:spcPts val="0"/>
              </a:spcAft>
              <a:buNone/>
            </a:pPr>
            <a:r>
              <a:rPr lang="en">
                <a:solidFill>
                  <a:srgbClr val="1A2A63"/>
                </a:solidFill>
                <a:latin typeface="Georgia"/>
                <a:ea typeface="Georgia"/>
                <a:cs typeface="Georgia"/>
                <a:sym typeface="Georgia"/>
              </a:rPr>
              <a:t>For State &amp; District Leadership Awards </a:t>
            </a:r>
            <a:endParaRPr>
              <a:solidFill>
                <a:srgbClr val="1A2A63"/>
              </a:solidFill>
              <a:latin typeface="Georgia"/>
              <a:ea typeface="Georgia"/>
              <a:cs typeface="Georgia"/>
              <a:sym typeface="Georgia"/>
            </a:endParaRPr>
          </a:p>
        </p:txBody>
      </p:sp>
      <p:sp>
        <p:nvSpPr>
          <p:cNvPr id="170" name="Google Shape;170;p28"/>
          <p:cNvSpPr txBox="1"/>
          <p:nvPr/>
        </p:nvSpPr>
        <p:spPr>
          <a:xfrm>
            <a:off x="256350" y="3445150"/>
            <a:ext cx="86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171" name="Google Shape;171;p28"/>
          <p:cNvSpPr txBox="1"/>
          <p:nvPr/>
        </p:nvSpPr>
        <p:spPr>
          <a:xfrm>
            <a:off x="21488" y="3810225"/>
            <a:ext cx="66660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Transition committee members and integrate new responsibilities </a:t>
            </a:r>
            <a:endParaRPr sz="1100">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Continue to update and maintain the SC COPA Directory </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Collaborate with Honors &amp; Awards Committee to expand nominee qualifications </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Leverage relationship with new District leadership &amp; align long term goals</a:t>
            </a:r>
            <a:endParaRPr>
              <a:solidFill>
                <a:srgbClr val="1A2A63"/>
              </a:solidFill>
              <a:latin typeface="Georgia"/>
              <a:ea typeface="Georgia"/>
              <a:cs typeface="Georgia"/>
              <a:sym typeface="Georgi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604" name="Shape 604"/>
        <p:cNvGrpSpPr/>
        <p:nvPr/>
      </p:nvGrpSpPr>
      <p:grpSpPr>
        <a:xfrm>
          <a:off x="0" y="0"/>
          <a:ext cx="0" cy="0"/>
          <a:chOff x="0" y="0"/>
          <a:chExt cx="0" cy="0"/>
        </a:xfrm>
      </p:grpSpPr>
      <p:pic>
        <p:nvPicPr>
          <p:cNvPr id="605" name="Google Shape;605;p64"/>
          <p:cNvPicPr preferRelativeResize="0"/>
          <p:nvPr/>
        </p:nvPicPr>
        <p:blipFill rotWithShape="1">
          <a:blip r:embed="rId3">
            <a:alphaModFix/>
          </a:blip>
          <a:srcRect b="0" l="18542" r="47614" t="14821"/>
          <a:stretch/>
        </p:blipFill>
        <p:spPr>
          <a:xfrm>
            <a:off x="6043450" y="-187456"/>
            <a:ext cx="2429808" cy="3963153"/>
          </a:xfrm>
          <a:prstGeom prst="rect">
            <a:avLst/>
          </a:prstGeom>
          <a:noFill/>
          <a:ln>
            <a:noFill/>
          </a:ln>
        </p:spPr>
      </p:pic>
      <p:sp>
        <p:nvSpPr>
          <p:cNvPr id="606" name="Google Shape;606;p64"/>
          <p:cNvSpPr/>
          <p:nvPr/>
        </p:nvSpPr>
        <p:spPr>
          <a:xfrm>
            <a:off x="6043450" y="3942197"/>
            <a:ext cx="2430300" cy="13887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607" name="Google Shape;607;p64"/>
          <p:cNvPicPr preferRelativeResize="0"/>
          <p:nvPr/>
        </p:nvPicPr>
        <p:blipFill rotWithShape="1">
          <a:blip r:embed="rId4">
            <a:alphaModFix/>
          </a:blip>
          <a:srcRect b="0" l="0" r="0" t="0"/>
          <a:stretch/>
        </p:blipFill>
        <p:spPr>
          <a:xfrm>
            <a:off x="7367320" y="4188321"/>
            <a:ext cx="1608866" cy="758113"/>
          </a:xfrm>
          <a:prstGeom prst="rect">
            <a:avLst/>
          </a:prstGeom>
          <a:noFill/>
          <a:ln>
            <a:noFill/>
          </a:ln>
        </p:spPr>
      </p:pic>
      <p:sp>
        <p:nvSpPr>
          <p:cNvPr id="608" name="Google Shape;608;p64"/>
          <p:cNvSpPr txBox="1"/>
          <p:nvPr/>
        </p:nvSpPr>
        <p:spPr>
          <a:xfrm>
            <a:off x="514350" y="1016002"/>
            <a:ext cx="5169000" cy="2772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None/>
            </a:pPr>
            <a:r>
              <a:rPr lang="en" sz="1800">
                <a:solidFill>
                  <a:srgbClr val="4D4A46"/>
                </a:solidFill>
                <a:latin typeface="Georgia"/>
                <a:ea typeface="Georgia"/>
                <a:cs typeface="Georgia"/>
                <a:sym typeface="Georgia"/>
              </a:rPr>
              <a:t>TREASURER</a:t>
            </a:r>
            <a:r>
              <a:rPr lang="en" sz="1800">
                <a:solidFill>
                  <a:srgbClr val="4D4A46"/>
                </a:solidFill>
                <a:latin typeface="Georgia"/>
                <a:ea typeface="Georgia"/>
                <a:cs typeface="Georgia"/>
                <a:sym typeface="Georgia"/>
              </a:rPr>
              <a:t> </a:t>
            </a:r>
            <a:r>
              <a:rPr lang="en" sz="1800">
                <a:solidFill>
                  <a:srgbClr val="4D4A46"/>
                </a:solidFill>
                <a:latin typeface="Georgia"/>
                <a:ea typeface="Georgia"/>
                <a:cs typeface="Georgia"/>
                <a:sym typeface="Georgia"/>
              </a:rPr>
              <a:t>REPORT</a:t>
            </a:r>
            <a:endParaRPr sz="700">
              <a:latin typeface="Georgia"/>
              <a:ea typeface="Georgia"/>
              <a:cs typeface="Georgia"/>
              <a:sym typeface="Georgia"/>
            </a:endParaRPr>
          </a:p>
        </p:txBody>
      </p:sp>
      <p:sp>
        <p:nvSpPr>
          <p:cNvPr id="609" name="Google Shape;609;p64"/>
          <p:cNvSpPr txBox="1"/>
          <p:nvPr/>
        </p:nvSpPr>
        <p:spPr>
          <a:xfrm>
            <a:off x="2617790" y="4856952"/>
            <a:ext cx="6271800" cy="1692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100" u="none" cap="none" strike="noStrike">
                <a:solidFill>
                  <a:srgbClr val="1A2A63"/>
                </a:solidFill>
                <a:latin typeface="Arial"/>
                <a:ea typeface="Arial"/>
                <a:cs typeface="Arial"/>
                <a:sym typeface="Arial"/>
              </a:rPr>
              <a:t>South Carolina Athletic Trainers' Association's 2022 Annual Symposium</a:t>
            </a:r>
            <a:endParaRPr sz="700"/>
          </a:p>
        </p:txBody>
      </p:sp>
      <p:sp>
        <p:nvSpPr>
          <p:cNvPr id="610" name="Google Shape;610;p64"/>
          <p:cNvSpPr txBox="1"/>
          <p:nvPr/>
        </p:nvSpPr>
        <p:spPr>
          <a:xfrm>
            <a:off x="3556225" y="339075"/>
            <a:ext cx="2487300" cy="2093700"/>
          </a:xfrm>
          <a:prstGeom prst="rect">
            <a:avLst/>
          </a:prstGeom>
          <a:noFill/>
          <a:ln>
            <a:noFill/>
          </a:ln>
        </p:spPr>
        <p:txBody>
          <a:bodyPr anchorCtr="0" anchor="t" bIns="0" lIns="0" spcFirstLastPara="1" rIns="0" wrap="square" tIns="0">
            <a:spAutoFit/>
          </a:bodyPr>
          <a:lstStyle/>
          <a:p>
            <a:pPr indent="0" lvl="0" marL="457200" marR="0" rtl="0" algn="l">
              <a:lnSpc>
                <a:spcPct val="150015"/>
              </a:lnSpc>
              <a:spcBef>
                <a:spcPts val="0"/>
              </a:spcBef>
              <a:spcAft>
                <a:spcPts val="0"/>
              </a:spcAft>
              <a:buNone/>
            </a:pPr>
            <a:r>
              <a:rPr lang="en" sz="1600">
                <a:solidFill>
                  <a:srgbClr val="4D4A46"/>
                </a:solidFill>
                <a:latin typeface="Georgia"/>
                <a:ea typeface="Georgia"/>
                <a:cs typeface="Georgia"/>
                <a:sym typeface="Georgia"/>
              </a:rPr>
              <a:t>Treasurer’s Report</a:t>
            </a:r>
            <a:endParaRPr sz="1600">
              <a:solidFill>
                <a:srgbClr val="4D4A46"/>
              </a:solidFill>
              <a:latin typeface="Georgia"/>
              <a:ea typeface="Georgia"/>
              <a:cs typeface="Georgia"/>
              <a:sym typeface="Georgia"/>
            </a:endParaRPr>
          </a:p>
          <a:p>
            <a:pPr indent="0" lvl="0" marL="457200" marR="0" rtl="0" algn="l">
              <a:lnSpc>
                <a:spcPct val="150015"/>
              </a:lnSpc>
              <a:spcBef>
                <a:spcPts val="0"/>
              </a:spcBef>
              <a:spcAft>
                <a:spcPts val="0"/>
              </a:spcAft>
              <a:buNone/>
            </a:pPr>
            <a:r>
              <a:t/>
            </a:r>
            <a:endParaRPr sz="1600">
              <a:solidFill>
                <a:srgbClr val="4D4A46"/>
              </a:solidFill>
              <a:latin typeface="Georgia"/>
              <a:ea typeface="Georgia"/>
              <a:cs typeface="Georgia"/>
              <a:sym typeface="Georgia"/>
            </a:endParaRPr>
          </a:p>
          <a:p>
            <a:pPr indent="0" lvl="0" marL="457200" marR="0" rtl="0" algn="l">
              <a:lnSpc>
                <a:spcPct val="150015"/>
              </a:lnSpc>
              <a:spcBef>
                <a:spcPts val="0"/>
              </a:spcBef>
              <a:spcAft>
                <a:spcPts val="0"/>
              </a:spcAft>
              <a:buNone/>
            </a:pPr>
            <a:r>
              <a:rPr lang="en" sz="1600">
                <a:solidFill>
                  <a:srgbClr val="4D4A46"/>
                </a:solidFill>
                <a:latin typeface="Georgia"/>
                <a:ea typeface="Georgia"/>
                <a:cs typeface="Georgia"/>
                <a:sym typeface="Georgia"/>
              </a:rPr>
              <a:t>Balance Sheet </a:t>
            </a:r>
            <a:endParaRPr sz="1600">
              <a:solidFill>
                <a:srgbClr val="4D4A46"/>
              </a:solidFill>
              <a:latin typeface="Georgia"/>
              <a:ea typeface="Georgia"/>
              <a:cs typeface="Georgia"/>
              <a:sym typeface="Georgia"/>
            </a:endParaRPr>
          </a:p>
          <a:p>
            <a:pPr indent="0" lvl="0" marL="457200" marR="0" rtl="0" algn="l">
              <a:lnSpc>
                <a:spcPct val="150015"/>
              </a:lnSpc>
              <a:spcBef>
                <a:spcPts val="0"/>
              </a:spcBef>
              <a:spcAft>
                <a:spcPts val="0"/>
              </a:spcAft>
              <a:buNone/>
            </a:pPr>
            <a:r>
              <a:rPr lang="en" sz="1600">
                <a:solidFill>
                  <a:srgbClr val="4D4A46"/>
                </a:solidFill>
                <a:latin typeface="Georgia"/>
                <a:ea typeface="Georgia"/>
                <a:cs typeface="Georgia"/>
                <a:sym typeface="Georgia"/>
              </a:rPr>
              <a:t>As of</a:t>
            </a:r>
            <a:endParaRPr sz="1600">
              <a:solidFill>
                <a:srgbClr val="4D4A46"/>
              </a:solidFill>
              <a:latin typeface="Georgia"/>
              <a:ea typeface="Georgia"/>
              <a:cs typeface="Georgia"/>
              <a:sym typeface="Georgia"/>
            </a:endParaRPr>
          </a:p>
          <a:p>
            <a:pPr indent="0" lvl="0" marL="457200" marR="0" rtl="0" algn="l">
              <a:lnSpc>
                <a:spcPct val="150015"/>
              </a:lnSpc>
              <a:spcBef>
                <a:spcPts val="0"/>
              </a:spcBef>
              <a:spcAft>
                <a:spcPts val="0"/>
              </a:spcAft>
              <a:buNone/>
            </a:pPr>
            <a:r>
              <a:rPr lang="en" sz="1600">
                <a:solidFill>
                  <a:srgbClr val="4D4A46"/>
                </a:solidFill>
                <a:latin typeface="Georgia"/>
                <a:ea typeface="Georgia"/>
                <a:cs typeface="Georgia"/>
                <a:sym typeface="Georgia"/>
              </a:rPr>
              <a:t>07/13/2022</a:t>
            </a:r>
            <a:endParaRPr sz="1600">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t/>
            </a:r>
            <a:endParaRPr sz="1600">
              <a:solidFill>
                <a:srgbClr val="4D4A46"/>
              </a:solidFill>
              <a:latin typeface="Georgia"/>
              <a:ea typeface="Georgia"/>
              <a:cs typeface="Georgia"/>
              <a:sym typeface="Georgia"/>
            </a:endParaRPr>
          </a:p>
        </p:txBody>
      </p:sp>
      <p:graphicFrame>
        <p:nvGraphicFramePr>
          <p:cNvPr id="611" name="Google Shape;611;p64"/>
          <p:cNvGraphicFramePr/>
          <p:nvPr/>
        </p:nvGraphicFramePr>
        <p:xfrm>
          <a:off x="75005" y="-115"/>
          <a:ext cx="3000000" cy="3000000"/>
        </p:xfrm>
        <a:graphic>
          <a:graphicData uri="http://schemas.openxmlformats.org/drawingml/2006/table">
            <a:tbl>
              <a:tblPr>
                <a:noFill/>
                <a:tableStyleId>{ADCB91A5-6A3C-42D8-98FD-F63ECA739A3B}</a:tableStyleId>
              </a:tblPr>
              <a:tblGrid>
                <a:gridCol w="2174100"/>
                <a:gridCol w="1235750"/>
              </a:tblGrid>
              <a:tr h="296200">
                <a:tc gridSpan="2">
                  <a:txBody>
                    <a:bodyPr/>
                    <a:lstStyle/>
                    <a:p>
                      <a:pPr indent="0" lvl="0" marL="0" rtl="0" algn="l">
                        <a:spcBef>
                          <a:spcPts val="0"/>
                        </a:spcBef>
                        <a:spcAft>
                          <a:spcPts val="0"/>
                        </a:spcAft>
                        <a:buNone/>
                      </a:pPr>
                      <a:r>
                        <a:rPr b="1" lang="en" sz="800">
                          <a:solidFill>
                            <a:srgbClr val="FFFFFF"/>
                          </a:solidFill>
                          <a:latin typeface="Calibri"/>
                          <a:ea typeface="Calibri"/>
                          <a:cs typeface="Calibri"/>
                          <a:sym typeface="Calibri"/>
                        </a:rPr>
                        <a:t>ASSETS</a:t>
                      </a:r>
                      <a:endParaRPr b="1" sz="800">
                        <a:solidFill>
                          <a:srgbClr val="FFFFFF"/>
                        </a:solidFill>
                        <a:latin typeface="Calibri"/>
                        <a:ea typeface="Calibri"/>
                        <a:cs typeface="Calibri"/>
                        <a:sym typeface="Calibri"/>
                      </a:endParaRPr>
                    </a:p>
                  </a:txBody>
                  <a:tcPr marT="88900" marB="88900" marR="88900" marL="88900">
                    <a:lnB cap="flat" cmpd="sng" w="12700">
                      <a:solidFill>
                        <a:srgbClr val="252525"/>
                      </a:solidFill>
                      <a:prstDash val="solid"/>
                      <a:round/>
                      <a:headEnd len="sm" w="sm" type="none"/>
                      <a:tailEnd len="sm" w="sm" type="none"/>
                    </a:lnB>
                    <a:solidFill>
                      <a:srgbClr val="0B5394"/>
                    </a:solidFill>
                  </a:tcPr>
                </a:tc>
                <a:tc hMerge="1"/>
              </a:tr>
              <a:tr h="309300">
                <a:tc>
                  <a:txBody>
                    <a:bodyPr/>
                    <a:lstStyle/>
                    <a:p>
                      <a:pPr indent="0" lvl="0" marL="0" rtl="0" algn="l">
                        <a:spcBef>
                          <a:spcPts val="0"/>
                        </a:spcBef>
                        <a:spcAft>
                          <a:spcPts val="0"/>
                        </a:spcAft>
                        <a:buNone/>
                      </a:pPr>
                      <a:r>
                        <a:rPr lang="en" sz="900">
                          <a:latin typeface="Calibri"/>
                          <a:ea typeface="Calibri"/>
                          <a:cs typeface="Calibri"/>
                          <a:sym typeface="Calibri"/>
                        </a:rPr>
                        <a:t>  Current Assets</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09300">
                <a:tc>
                  <a:txBody>
                    <a:bodyPr/>
                    <a:lstStyle/>
                    <a:p>
                      <a:pPr indent="0" lvl="0" marL="0" rtl="0" algn="l">
                        <a:spcBef>
                          <a:spcPts val="0"/>
                        </a:spcBef>
                        <a:spcAft>
                          <a:spcPts val="0"/>
                        </a:spcAft>
                        <a:buNone/>
                      </a:pPr>
                      <a:r>
                        <a:rPr lang="en" sz="900">
                          <a:latin typeface="Calibri"/>
                          <a:ea typeface="Calibri"/>
                          <a:cs typeface="Calibri"/>
                          <a:sym typeface="Calibri"/>
                        </a:rPr>
                        <a:t>      Bank Accounts</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05550">
                <a:tc>
                  <a:txBody>
                    <a:bodyPr/>
                    <a:lstStyle/>
                    <a:p>
                      <a:pPr indent="0" lvl="0" marL="0" rtl="0" algn="l">
                        <a:spcBef>
                          <a:spcPts val="0"/>
                        </a:spcBef>
                        <a:spcAft>
                          <a:spcPts val="0"/>
                        </a:spcAft>
                        <a:buNone/>
                      </a:pPr>
                      <a:r>
                        <a:rPr lang="en" sz="900">
                          <a:latin typeface="Calibri"/>
                          <a:ea typeface="Calibri"/>
                          <a:cs typeface="Calibri"/>
                          <a:sym typeface="Calibri"/>
                        </a:rPr>
                        <a:t>          Checking</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900">
                          <a:latin typeface="Calibri"/>
                          <a:ea typeface="Calibri"/>
                          <a:cs typeface="Calibri"/>
                          <a:sym typeface="Calibri"/>
                        </a:rPr>
                        <a:t>$39,259.74</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05550">
                <a:tc>
                  <a:txBody>
                    <a:bodyPr/>
                    <a:lstStyle/>
                    <a:p>
                      <a:pPr indent="0" lvl="0" marL="0" rtl="0" algn="l">
                        <a:spcBef>
                          <a:spcPts val="0"/>
                        </a:spcBef>
                        <a:spcAft>
                          <a:spcPts val="0"/>
                        </a:spcAft>
                        <a:buNone/>
                      </a:pPr>
                      <a:r>
                        <a:rPr lang="en" sz="900">
                          <a:latin typeface="Calibri"/>
                          <a:ea typeface="Calibri"/>
                          <a:cs typeface="Calibri"/>
                          <a:sym typeface="Calibri"/>
                        </a:rPr>
                        <a:t>          Money Market</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900">
                          <a:latin typeface="Calibri"/>
                          <a:ea typeface="Calibri"/>
                          <a:cs typeface="Calibri"/>
                          <a:sym typeface="Calibri"/>
                        </a:rPr>
                        <a:t>$ 138,775.52</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05550">
                <a:tc>
                  <a:txBody>
                    <a:bodyPr/>
                    <a:lstStyle/>
                    <a:p>
                      <a:pPr indent="0" lvl="0" marL="0" rtl="0" algn="l">
                        <a:spcBef>
                          <a:spcPts val="0"/>
                        </a:spcBef>
                        <a:spcAft>
                          <a:spcPts val="0"/>
                        </a:spcAft>
                        <a:buNone/>
                      </a:pPr>
                      <a:r>
                        <a:rPr b="1" lang="en" sz="900">
                          <a:latin typeface="Calibri"/>
                          <a:ea typeface="Calibri"/>
                          <a:cs typeface="Calibri"/>
                          <a:sym typeface="Calibri"/>
                        </a:rPr>
                        <a:t>      Total Bank Accounts</a:t>
                      </a:r>
                      <a:endParaRPr b="1"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900">
                          <a:latin typeface="Calibri"/>
                          <a:ea typeface="Calibri"/>
                          <a:cs typeface="Calibri"/>
                          <a:sym typeface="Calibri"/>
                        </a:rPr>
                        <a:t>$ 178,035.26</a:t>
                      </a:r>
                      <a:endParaRPr b="1"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05550">
                <a:tc>
                  <a:txBody>
                    <a:bodyPr/>
                    <a:lstStyle/>
                    <a:p>
                      <a:pPr indent="0" lvl="0" marL="0" rtl="0" algn="l">
                        <a:spcBef>
                          <a:spcPts val="0"/>
                        </a:spcBef>
                        <a:spcAft>
                          <a:spcPts val="0"/>
                        </a:spcAft>
                        <a:buNone/>
                      </a:pPr>
                      <a:r>
                        <a:rPr b="1" lang="en" sz="900">
                          <a:latin typeface="Calibri"/>
                          <a:ea typeface="Calibri"/>
                          <a:cs typeface="Calibri"/>
                          <a:sym typeface="Calibri"/>
                        </a:rPr>
                        <a:t>   Total Current Assets</a:t>
                      </a:r>
                      <a:endParaRPr b="1"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900">
                          <a:latin typeface="Calibri"/>
                          <a:ea typeface="Calibri"/>
                          <a:cs typeface="Calibri"/>
                          <a:sym typeface="Calibri"/>
                        </a:rPr>
                        <a:t>$ 178,035.26</a:t>
                      </a:r>
                      <a:endParaRPr b="1"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24275">
                <a:tc>
                  <a:txBody>
                    <a:bodyPr/>
                    <a:lstStyle/>
                    <a:p>
                      <a:pPr indent="0" lvl="0" marL="0" rtl="0" algn="l">
                        <a:spcBef>
                          <a:spcPts val="0"/>
                        </a:spcBef>
                        <a:spcAft>
                          <a:spcPts val="0"/>
                        </a:spcAft>
                        <a:buNone/>
                      </a:pPr>
                      <a:r>
                        <a:rPr b="1" lang="en" sz="900">
                          <a:solidFill>
                            <a:srgbClr val="FFFFFF"/>
                          </a:solidFill>
                          <a:latin typeface="Calibri"/>
                          <a:ea typeface="Calibri"/>
                          <a:cs typeface="Calibri"/>
                          <a:sym typeface="Calibri"/>
                        </a:rPr>
                        <a:t>TOTAL ASSETS</a:t>
                      </a:r>
                      <a:endParaRPr b="1" sz="900">
                        <a:solidFill>
                          <a:srgbClr val="FFFFFF"/>
                        </a:solidFill>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8DC73F"/>
                    </a:solidFill>
                  </a:tcPr>
                </a:tc>
                <a:tc>
                  <a:txBody>
                    <a:bodyPr/>
                    <a:lstStyle/>
                    <a:p>
                      <a:pPr indent="0" lvl="0" marL="0" rtl="0" algn="l">
                        <a:spcBef>
                          <a:spcPts val="0"/>
                        </a:spcBef>
                        <a:spcAft>
                          <a:spcPts val="0"/>
                        </a:spcAft>
                        <a:buNone/>
                      </a:pPr>
                      <a:r>
                        <a:rPr b="1" lang="en" sz="900">
                          <a:latin typeface="Calibri"/>
                          <a:ea typeface="Calibri"/>
                          <a:cs typeface="Calibri"/>
                          <a:sym typeface="Calibri"/>
                        </a:rPr>
                        <a:t>$ </a:t>
                      </a:r>
                      <a:r>
                        <a:rPr b="1" lang="en" sz="1000">
                          <a:latin typeface="Calibri"/>
                          <a:ea typeface="Calibri"/>
                          <a:cs typeface="Calibri"/>
                          <a:sym typeface="Calibri"/>
                        </a:rPr>
                        <a:t>178,035.26</a:t>
                      </a:r>
                      <a:endParaRPr b="1" sz="10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D8D8D8"/>
                    </a:solidFill>
                  </a:tcPr>
                </a:tc>
              </a:tr>
              <a:tr h="305550">
                <a:tc gridSpan="2">
                  <a:txBody>
                    <a:bodyPr/>
                    <a:lstStyle/>
                    <a:p>
                      <a:pPr indent="0" lvl="0" marL="0" rtl="0" algn="l">
                        <a:spcBef>
                          <a:spcPts val="0"/>
                        </a:spcBef>
                        <a:spcAft>
                          <a:spcPts val="0"/>
                        </a:spcAft>
                        <a:buNone/>
                      </a:pPr>
                      <a:r>
                        <a:rPr b="1" lang="en" sz="900">
                          <a:solidFill>
                            <a:srgbClr val="FFFFFF"/>
                          </a:solidFill>
                          <a:latin typeface="Calibri"/>
                          <a:ea typeface="Calibri"/>
                          <a:cs typeface="Calibri"/>
                          <a:sym typeface="Calibri"/>
                        </a:rPr>
                        <a:t>LIABILITY AND EQUITY</a:t>
                      </a:r>
                      <a:endParaRPr b="1" sz="900">
                        <a:solidFill>
                          <a:srgbClr val="FFFFFF"/>
                        </a:solidFill>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0B5394"/>
                    </a:solidFill>
                  </a:tcPr>
                </a:tc>
                <a:tc hMerge="1"/>
              </a:tr>
              <a:tr h="309300">
                <a:tc>
                  <a:txBody>
                    <a:bodyPr/>
                    <a:lstStyle/>
                    <a:p>
                      <a:pPr indent="0" lvl="0" marL="0" rtl="0" algn="l">
                        <a:spcBef>
                          <a:spcPts val="0"/>
                        </a:spcBef>
                        <a:spcAft>
                          <a:spcPts val="0"/>
                        </a:spcAft>
                        <a:buNone/>
                      </a:pPr>
                      <a:r>
                        <a:rPr lang="en" sz="900">
                          <a:latin typeface="Calibri"/>
                          <a:ea typeface="Calibri"/>
                          <a:cs typeface="Calibri"/>
                          <a:sym typeface="Calibri"/>
                        </a:rPr>
                        <a:t>  Total Liabilities</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09300">
                <a:tc>
                  <a:txBody>
                    <a:bodyPr/>
                    <a:lstStyle/>
                    <a:p>
                      <a:pPr indent="0" lvl="0" marL="0" rtl="0" algn="l">
                        <a:spcBef>
                          <a:spcPts val="0"/>
                        </a:spcBef>
                        <a:spcAft>
                          <a:spcPts val="0"/>
                        </a:spcAft>
                        <a:buNone/>
                      </a:pPr>
                      <a:r>
                        <a:rPr lang="en" sz="900">
                          <a:latin typeface="Calibri"/>
                          <a:ea typeface="Calibri"/>
                          <a:cs typeface="Calibri"/>
                          <a:sym typeface="Calibri"/>
                        </a:rPr>
                        <a:t>  Equity</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05550">
                <a:tc>
                  <a:txBody>
                    <a:bodyPr/>
                    <a:lstStyle/>
                    <a:p>
                      <a:pPr indent="0" lvl="0" marL="0" rtl="0" algn="l">
                        <a:spcBef>
                          <a:spcPts val="0"/>
                        </a:spcBef>
                        <a:spcAft>
                          <a:spcPts val="0"/>
                        </a:spcAft>
                        <a:buNone/>
                      </a:pPr>
                      <a:r>
                        <a:rPr lang="en" sz="900">
                          <a:latin typeface="Calibri"/>
                          <a:ea typeface="Calibri"/>
                          <a:cs typeface="Calibri"/>
                          <a:sym typeface="Calibri"/>
                        </a:rPr>
                        <a:t>         Opening Balance Equity</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900">
                          <a:latin typeface="Calibri"/>
                          <a:ea typeface="Calibri"/>
                          <a:cs typeface="Calibri"/>
                          <a:sym typeface="Calibri"/>
                        </a:rPr>
                        <a:t>$ 0.00</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05550">
                <a:tc>
                  <a:txBody>
                    <a:bodyPr/>
                    <a:lstStyle/>
                    <a:p>
                      <a:pPr indent="0" lvl="0" marL="0" rtl="0" algn="l">
                        <a:spcBef>
                          <a:spcPts val="0"/>
                        </a:spcBef>
                        <a:spcAft>
                          <a:spcPts val="0"/>
                        </a:spcAft>
                        <a:buNone/>
                      </a:pPr>
                      <a:r>
                        <a:rPr lang="en" sz="900">
                          <a:latin typeface="Calibri"/>
                          <a:ea typeface="Calibri"/>
                          <a:cs typeface="Calibri"/>
                          <a:sym typeface="Calibri"/>
                        </a:rPr>
                        <a:t>         Retained Earnings</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900">
                          <a:latin typeface="Calibri"/>
                          <a:ea typeface="Calibri"/>
                          <a:cs typeface="Calibri"/>
                          <a:sym typeface="Calibri"/>
                        </a:rPr>
                        <a:t>$ 128,396.95</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05550">
                <a:tc>
                  <a:txBody>
                    <a:bodyPr/>
                    <a:lstStyle/>
                    <a:p>
                      <a:pPr indent="0" lvl="0" marL="0" rtl="0" algn="l">
                        <a:spcBef>
                          <a:spcPts val="0"/>
                        </a:spcBef>
                        <a:spcAft>
                          <a:spcPts val="0"/>
                        </a:spcAft>
                        <a:buNone/>
                      </a:pPr>
                      <a:r>
                        <a:rPr lang="en" sz="900">
                          <a:latin typeface="Calibri"/>
                          <a:ea typeface="Calibri"/>
                          <a:cs typeface="Calibri"/>
                          <a:sym typeface="Calibri"/>
                        </a:rPr>
                        <a:t>         Net Income</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lang="en" sz="900">
                          <a:latin typeface="Calibri"/>
                          <a:ea typeface="Calibri"/>
                          <a:cs typeface="Calibri"/>
                          <a:sym typeface="Calibri"/>
                        </a:rPr>
                        <a:t>$ 49,638.31</a:t>
                      </a:r>
                      <a:endParaRPr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305550">
                <a:tc>
                  <a:txBody>
                    <a:bodyPr/>
                    <a:lstStyle/>
                    <a:p>
                      <a:pPr indent="0" lvl="0" marL="0" rtl="0" algn="l">
                        <a:spcBef>
                          <a:spcPts val="0"/>
                        </a:spcBef>
                        <a:spcAft>
                          <a:spcPts val="0"/>
                        </a:spcAft>
                        <a:buNone/>
                      </a:pPr>
                      <a:r>
                        <a:rPr b="1" lang="en" sz="900">
                          <a:latin typeface="Calibri"/>
                          <a:ea typeface="Calibri"/>
                          <a:cs typeface="Calibri"/>
                          <a:sym typeface="Calibri"/>
                        </a:rPr>
                        <a:t>         Total Equity</a:t>
                      </a:r>
                      <a:endParaRPr b="1"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rPr b="1" lang="en" sz="900">
                          <a:latin typeface="Calibri"/>
                          <a:ea typeface="Calibri"/>
                          <a:cs typeface="Calibri"/>
                          <a:sym typeface="Calibri"/>
                        </a:rPr>
                        <a:t>$ 178,035.26</a:t>
                      </a:r>
                      <a:endParaRPr b="1" sz="9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FFFFFF"/>
                    </a:solidFill>
                  </a:tcPr>
                </a:tc>
              </a:tr>
              <a:tr h="476475">
                <a:tc>
                  <a:txBody>
                    <a:bodyPr/>
                    <a:lstStyle/>
                    <a:p>
                      <a:pPr indent="0" lvl="0" marL="0" rtl="0" algn="l">
                        <a:spcBef>
                          <a:spcPts val="0"/>
                        </a:spcBef>
                        <a:spcAft>
                          <a:spcPts val="0"/>
                        </a:spcAft>
                        <a:buNone/>
                      </a:pPr>
                      <a:r>
                        <a:rPr b="1" lang="en" sz="1100">
                          <a:solidFill>
                            <a:srgbClr val="FFFFFF"/>
                          </a:solidFill>
                          <a:latin typeface="Calibri"/>
                          <a:ea typeface="Calibri"/>
                          <a:cs typeface="Calibri"/>
                          <a:sym typeface="Calibri"/>
                        </a:rPr>
                        <a:t>TOTAL LIABILITIES AND EQUITY</a:t>
                      </a:r>
                      <a:endParaRPr b="1" sz="1100">
                        <a:solidFill>
                          <a:srgbClr val="FFFFFF"/>
                        </a:solidFill>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8DC73F"/>
                    </a:solidFill>
                  </a:tcPr>
                </a:tc>
                <a:tc>
                  <a:txBody>
                    <a:bodyPr/>
                    <a:lstStyle/>
                    <a:p>
                      <a:pPr indent="0" lvl="0" marL="0" rtl="0" algn="l">
                        <a:spcBef>
                          <a:spcPts val="0"/>
                        </a:spcBef>
                        <a:spcAft>
                          <a:spcPts val="0"/>
                        </a:spcAft>
                        <a:buNone/>
                      </a:pPr>
                      <a:r>
                        <a:rPr b="1" lang="en" sz="1100">
                          <a:latin typeface="Calibri"/>
                          <a:ea typeface="Calibri"/>
                          <a:cs typeface="Calibri"/>
                          <a:sym typeface="Calibri"/>
                        </a:rPr>
                        <a:t>$ 178,035.26</a:t>
                      </a:r>
                      <a:endParaRPr b="1" sz="1100">
                        <a:latin typeface="Calibri"/>
                        <a:ea typeface="Calibri"/>
                        <a:cs typeface="Calibri"/>
                        <a:sym typeface="Calibri"/>
                      </a:endParaRPr>
                    </a:p>
                  </a:txBody>
                  <a:tcPr marT="88900" marB="88900" marR="88900" marL="88900">
                    <a:lnL cap="flat" cmpd="sng" w="12700">
                      <a:solidFill>
                        <a:srgbClr val="252525"/>
                      </a:solidFill>
                      <a:prstDash val="solid"/>
                      <a:round/>
                      <a:headEnd len="sm" w="sm" type="none"/>
                      <a:tailEnd len="sm" w="sm" type="none"/>
                    </a:lnL>
                    <a:lnR cap="flat" cmpd="sng" w="12700">
                      <a:solidFill>
                        <a:srgbClr val="252525"/>
                      </a:solidFill>
                      <a:prstDash val="solid"/>
                      <a:round/>
                      <a:headEnd len="sm" w="sm" type="none"/>
                      <a:tailEnd len="sm" w="sm" type="none"/>
                    </a:lnR>
                    <a:lnT cap="flat" cmpd="sng" w="12700">
                      <a:solidFill>
                        <a:srgbClr val="252525"/>
                      </a:solidFill>
                      <a:prstDash val="solid"/>
                      <a:round/>
                      <a:headEnd len="sm" w="sm" type="none"/>
                      <a:tailEnd len="sm" w="sm" type="none"/>
                    </a:lnT>
                    <a:lnB cap="flat" cmpd="sng" w="12700">
                      <a:solidFill>
                        <a:srgbClr val="252525"/>
                      </a:solidFill>
                      <a:prstDash val="solid"/>
                      <a:round/>
                      <a:headEnd len="sm" w="sm" type="none"/>
                      <a:tailEnd len="sm" w="sm" type="none"/>
                    </a:lnB>
                    <a:solidFill>
                      <a:srgbClr val="D8D8D8"/>
                    </a:solidFill>
                  </a:tcPr>
                </a:tc>
              </a:tr>
            </a:tbl>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615" name="Shape 615"/>
        <p:cNvGrpSpPr/>
        <p:nvPr/>
      </p:nvGrpSpPr>
      <p:grpSpPr>
        <a:xfrm>
          <a:off x="0" y="0"/>
          <a:ext cx="0" cy="0"/>
          <a:chOff x="0" y="0"/>
          <a:chExt cx="0" cy="0"/>
        </a:xfrm>
      </p:grpSpPr>
      <p:pic>
        <p:nvPicPr>
          <p:cNvPr id="616" name="Google Shape;616;p65"/>
          <p:cNvPicPr preferRelativeResize="0"/>
          <p:nvPr/>
        </p:nvPicPr>
        <p:blipFill rotWithShape="1">
          <a:blip r:embed="rId3">
            <a:alphaModFix/>
          </a:blip>
          <a:srcRect b="0" l="18542" r="47614" t="14821"/>
          <a:stretch/>
        </p:blipFill>
        <p:spPr>
          <a:xfrm>
            <a:off x="3943200" y="207594"/>
            <a:ext cx="2429808" cy="3963153"/>
          </a:xfrm>
          <a:prstGeom prst="rect">
            <a:avLst/>
          </a:prstGeom>
          <a:noFill/>
          <a:ln>
            <a:noFill/>
          </a:ln>
        </p:spPr>
      </p:pic>
      <p:sp>
        <p:nvSpPr>
          <p:cNvPr id="617" name="Google Shape;617;p65"/>
          <p:cNvSpPr/>
          <p:nvPr/>
        </p:nvSpPr>
        <p:spPr>
          <a:xfrm>
            <a:off x="6043450" y="3942197"/>
            <a:ext cx="2430300" cy="13887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618" name="Google Shape;618;p65"/>
          <p:cNvPicPr preferRelativeResize="0"/>
          <p:nvPr/>
        </p:nvPicPr>
        <p:blipFill rotWithShape="1">
          <a:blip r:embed="rId4">
            <a:alphaModFix/>
          </a:blip>
          <a:srcRect b="0" l="0" r="0" t="0"/>
          <a:stretch/>
        </p:blipFill>
        <p:spPr>
          <a:xfrm>
            <a:off x="7367320" y="4188321"/>
            <a:ext cx="1608866" cy="758113"/>
          </a:xfrm>
          <a:prstGeom prst="rect">
            <a:avLst/>
          </a:prstGeom>
          <a:noFill/>
          <a:ln>
            <a:noFill/>
          </a:ln>
        </p:spPr>
      </p:pic>
      <p:sp>
        <p:nvSpPr>
          <p:cNvPr id="619" name="Google Shape;619;p65"/>
          <p:cNvSpPr txBox="1"/>
          <p:nvPr/>
        </p:nvSpPr>
        <p:spPr>
          <a:xfrm>
            <a:off x="514350" y="1016002"/>
            <a:ext cx="5169000" cy="2772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None/>
            </a:pPr>
            <a:r>
              <a:rPr lang="en" sz="1800">
                <a:solidFill>
                  <a:srgbClr val="4D4A46"/>
                </a:solidFill>
                <a:latin typeface="Georgia"/>
                <a:ea typeface="Georgia"/>
                <a:cs typeface="Georgia"/>
                <a:sym typeface="Georgia"/>
              </a:rPr>
              <a:t>TREASURER REPORT</a:t>
            </a:r>
            <a:endParaRPr sz="700">
              <a:latin typeface="Georgia"/>
              <a:ea typeface="Georgia"/>
              <a:cs typeface="Georgia"/>
              <a:sym typeface="Georgia"/>
            </a:endParaRPr>
          </a:p>
        </p:txBody>
      </p:sp>
      <p:sp>
        <p:nvSpPr>
          <p:cNvPr id="620" name="Google Shape;620;p65"/>
          <p:cNvSpPr txBox="1"/>
          <p:nvPr/>
        </p:nvSpPr>
        <p:spPr>
          <a:xfrm>
            <a:off x="2617790" y="4856952"/>
            <a:ext cx="6271800" cy="1692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100" u="none" cap="none" strike="noStrike">
                <a:solidFill>
                  <a:srgbClr val="1A2A63"/>
                </a:solidFill>
                <a:latin typeface="Arial"/>
                <a:ea typeface="Arial"/>
                <a:cs typeface="Arial"/>
                <a:sym typeface="Arial"/>
              </a:rPr>
              <a:t>South Carolina Athletic Trainers' Association's 2022 Annual Symposium</a:t>
            </a:r>
            <a:endParaRPr sz="700"/>
          </a:p>
        </p:txBody>
      </p:sp>
      <p:sp>
        <p:nvSpPr>
          <p:cNvPr id="621" name="Google Shape;621;p65"/>
          <p:cNvSpPr txBox="1"/>
          <p:nvPr/>
        </p:nvSpPr>
        <p:spPr>
          <a:xfrm>
            <a:off x="3556225" y="339075"/>
            <a:ext cx="2487300" cy="246300"/>
          </a:xfrm>
          <a:prstGeom prst="rect">
            <a:avLst/>
          </a:prstGeom>
          <a:noFill/>
          <a:ln>
            <a:noFill/>
          </a:ln>
        </p:spPr>
        <p:txBody>
          <a:bodyPr anchorCtr="0" anchor="t" bIns="0" lIns="0" spcFirstLastPara="1" rIns="0" wrap="square" tIns="0">
            <a:spAutoFit/>
          </a:bodyPr>
          <a:lstStyle/>
          <a:p>
            <a:pPr indent="0" lvl="0" marL="457200" marR="0" rtl="0" algn="l">
              <a:lnSpc>
                <a:spcPct val="150015"/>
              </a:lnSpc>
              <a:spcBef>
                <a:spcPts val="0"/>
              </a:spcBef>
              <a:spcAft>
                <a:spcPts val="0"/>
              </a:spcAft>
              <a:buNone/>
            </a:pPr>
            <a:r>
              <a:t/>
            </a:r>
            <a:endParaRPr sz="1600">
              <a:solidFill>
                <a:srgbClr val="4D4A46"/>
              </a:solidFill>
              <a:latin typeface="Georgia"/>
              <a:ea typeface="Georgia"/>
              <a:cs typeface="Georgia"/>
              <a:sym typeface="Georgia"/>
            </a:endParaRPr>
          </a:p>
        </p:txBody>
      </p:sp>
      <p:graphicFrame>
        <p:nvGraphicFramePr>
          <p:cNvPr id="622" name="Google Shape;622;p65"/>
          <p:cNvGraphicFramePr/>
          <p:nvPr/>
        </p:nvGraphicFramePr>
        <p:xfrm>
          <a:off x="67183" y="116842"/>
          <a:ext cx="3000000" cy="3000000"/>
        </p:xfrm>
        <a:graphic>
          <a:graphicData uri="http://schemas.openxmlformats.org/drawingml/2006/table">
            <a:tbl>
              <a:tblPr firstCol="1" firstRow="1">
                <a:noFill/>
                <a:tableStyleId>{3E114962-746D-4847-86ED-2CF44CEBCF86}</a:tableStyleId>
              </a:tblPr>
              <a:tblGrid>
                <a:gridCol w="2494950"/>
                <a:gridCol w="1330525"/>
              </a:tblGrid>
              <a:tr h="377425">
                <a:tc>
                  <a:txBody>
                    <a:bodyPr/>
                    <a:lstStyle/>
                    <a:p>
                      <a:pPr indent="0" lvl="0" marL="0" marR="0" rtl="0" algn="l">
                        <a:spcBef>
                          <a:spcPts val="0"/>
                        </a:spcBef>
                        <a:spcAft>
                          <a:spcPts val="0"/>
                        </a:spcAft>
                        <a:buNone/>
                      </a:pPr>
                      <a:r>
                        <a:rPr lang="en">
                          <a:solidFill>
                            <a:srgbClr val="3F3F3F"/>
                          </a:solidFill>
                          <a:latin typeface="Calibri"/>
                          <a:ea typeface="Calibri"/>
                          <a:cs typeface="Calibri"/>
                          <a:sym typeface="Calibri"/>
                        </a:rPr>
                        <a:t>Expenses</a:t>
                      </a:r>
                      <a:endParaRPr i="0" u="none" strike="noStrike">
                        <a:solidFill>
                          <a:srgbClr val="3F3F3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c>
                  <a:txBody>
                    <a:bodyPr/>
                    <a:lstStyle/>
                    <a:p>
                      <a:pPr indent="0" lvl="0" marL="0" marR="0" rtl="0" algn="r">
                        <a:spcBef>
                          <a:spcPts val="0"/>
                        </a:spcBef>
                        <a:spcAft>
                          <a:spcPts val="0"/>
                        </a:spcAft>
                        <a:buNone/>
                      </a:pPr>
                      <a:r>
                        <a:rPr lang="en">
                          <a:solidFill>
                            <a:srgbClr val="3F3F3F"/>
                          </a:solidFill>
                          <a:latin typeface="Calibri"/>
                          <a:ea typeface="Calibri"/>
                          <a:cs typeface="Calibri"/>
                          <a:sym typeface="Calibri"/>
                        </a:rPr>
                        <a:t>FY22 Actual</a:t>
                      </a:r>
                      <a:endParaRPr>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r>
              <a:tr h="38220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Annual Symposium</a:t>
                      </a:r>
                      <a:endParaRPr>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lang="en">
                          <a:solidFill>
                            <a:srgbClr val="000000"/>
                          </a:solidFill>
                          <a:latin typeface="Calibri"/>
                          <a:ea typeface="Calibri"/>
                          <a:cs typeface="Calibri"/>
                          <a:sym typeface="Calibri"/>
                        </a:rPr>
                        <a:t>$</a:t>
                      </a:r>
                      <a:r>
                        <a:rPr lang="en">
                          <a:latin typeface="Calibri"/>
                          <a:ea typeface="Calibri"/>
                          <a:cs typeface="Calibri"/>
                          <a:sym typeface="Calibri"/>
                        </a:rPr>
                        <a:t>3,637.45</a:t>
                      </a:r>
                      <a:endParaRPr>
                        <a:solidFill>
                          <a:srgbClr val="000000"/>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Committee Expenses</a:t>
                      </a:r>
                      <a:endParaRPr b="0">
                        <a:solidFill>
                          <a:srgbClr val="3F3F3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rPr lang="en">
                          <a:solidFill>
                            <a:srgbClr val="000000"/>
                          </a:solidFill>
                          <a:latin typeface="Calibri"/>
                          <a:ea typeface="Calibri"/>
                          <a:cs typeface="Calibri"/>
                          <a:sym typeface="Calibri"/>
                        </a:rPr>
                        <a:t>$</a:t>
                      </a:r>
                      <a:r>
                        <a:rPr lang="en">
                          <a:latin typeface="Calibri"/>
                          <a:ea typeface="Calibri"/>
                          <a:cs typeface="Calibri"/>
                          <a:sym typeface="Calibri"/>
                        </a:rPr>
                        <a:t>16,667.22</a:t>
                      </a:r>
                      <a:endParaRPr>
                        <a:solidFill>
                          <a:srgbClr val="000000"/>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Insurance</a:t>
                      </a:r>
                      <a:endParaRPr b="0" i="0" u="none" strike="noStrike">
                        <a:solidFill>
                          <a:srgbClr val="3F3F3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rPr lang="en">
                          <a:solidFill>
                            <a:srgbClr val="000000"/>
                          </a:solidFill>
                          <a:latin typeface="Calibri"/>
                          <a:ea typeface="Calibri"/>
                          <a:cs typeface="Calibri"/>
                          <a:sym typeface="Calibri"/>
                        </a:rPr>
                        <a:t>$2,</a:t>
                      </a:r>
                      <a:r>
                        <a:rPr lang="en">
                          <a:latin typeface="Calibri"/>
                          <a:ea typeface="Calibri"/>
                          <a:cs typeface="Calibri"/>
                          <a:sym typeface="Calibri"/>
                        </a:rPr>
                        <a:t>503</a:t>
                      </a:r>
                      <a:r>
                        <a:rPr lang="en">
                          <a:solidFill>
                            <a:srgbClr val="000000"/>
                          </a:solidFill>
                          <a:latin typeface="Calibri"/>
                          <a:ea typeface="Calibri"/>
                          <a:cs typeface="Calibri"/>
                          <a:sym typeface="Calibri"/>
                        </a:rPr>
                        <a:t>.00</a:t>
                      </a:r>
                      <a:endParaRPr>
                        <a:solidFill>
                          <a:srgbClr val="000000"/>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Miscellaneous</a:t>
                      </a:r>
                      <a:endParaRPr b="0">
                        <a:solidFill>
                          <a:srgbClr val="3F3F3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lang="en">
                          <a:solidFill>
                            <a:srgbClr val="000000"/>
                          </a:solidFill>
                          <a:latin typeface="Calibri"/>
                          <a:ea typeface="Calibri"/>
                          <a:cs typeface="Calibri"/>
                          <a:sym typeface="Calibri"/>
                        </a:rPr>
                        <a:t>$</a:t>
                      </a:r>
                      <a:r>
                        <a:rPr lang="en">
                          <a:latin typeface="Calibri"/>
                          <a:ea typeface="Calibri"/>
                          <a:cs typeface="Calibri"/>
                          <a:sym typeface="Calibri"/>
                        </a:rPr>
                        <a:t>1,143.27</a:t>
                      </a:r>
                      <a:endParaRPr i="0" u="none" strike="noStrike">
                        <a:solidFill>
                          <a:srgbClr val="000000"/>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4875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Office Supplies &amp; Software</a:t>
                      </a:r>
                      <a:endParaRPr b="0" i="0" u="none" strike="noStrike">
                        <a:solidFill>
                          <a:srgbClr val="3F3F3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lang="en">
                          <a:solidFill>
                            <a:srgbClr val="000000"/>
                          </a:solidFill>
                          <a:latin typeface="Calibri"/>
                          <a:ea typeface="Calibri"/>
                          <a:cs typeface="Calibri"/>
                          <a:sym typeface="Calibri"/>
                        </a:rPr>
                        <a:t>$</a:t>
                      </a:r>
                      <a:r>
                        <a:rPr lang="en">
                          <a:latin typeface="Calibri"/>
                          <a:ea typeface="Calibri"/>
                          <a:cs typeface="Calibri"/>
                          <a:sym typeface="Calibri"/>
                        </a:rPr>
                        <a:t>4,858.68</a:t>
                      </a:r>
                      <a:endParaRPr i="0" u="none" strike="noStrike">
                        <a:solidFill>
                          <a:srgbClr val="000000"/>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Professional Services</a:t>
                      </a:r>
                      <a:endParaRPr b="0" i="0" u="none" strike="noStrike">
                        <a:solidFill>
                          <a:srgbClr val="3F3F3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lang="en">
                          <a:solidFill>
                            <a:srgbClr val="000000"/>
                          </a:solidFill>
                          <a:latin typeface="Calibri"/>
                          <a:ea typeface="Calibri"/>
                          <a:cs typeface="Calibri"/>
                          <a:sym typeface="Calibri"/>
                        </a:rPr>
                        <a:t>$1</a:t>
                      </a:r>
                      <a:r>
                        <a:rPr lang="en">
                          <a:latin typeface="Calibri"/>
                          <a:ea typeface="Calibri"/>
                          <a:cs typeface="Calibri"/>
                          <a:sym typeface="Calibri"/>
                        </a:rPr>
                        <a:t>2,477.00</a:t>
                      </a:r>
                      <a:endParaRPr i="0" u="none" strike="noStrike">
                        <a:solidFill>
                          <a:srgbClr val="000000"/>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Travel/CE</a:t>
                      </a:r>
                      <a:endParaRPr b="0" i="0" u="none" strike="noStrike">
                        <a:solidFill>
                          <a:srgbClr val="3F3F3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lang="en">
                          <a:solidFill>
                            <a:srgbClr val="000000"/>
                          </a:solidFill>
                          <a:latin typeface="Calibri"/>
                          <a:ea typeface="Calibri"/>
                          <a:cs typeface="Calibri"/>
                          <a:sym typeface="Calibri"/>
                        </a:rPr>
                        <a:t>$</a:t>
                      </a:r>
                      <a:r>
                        <a:rPr lang="en">
                          <a:latin typeface="Calibri"/>
                          <a:ea typeface="Calibri"/>
                          <a:cs typeface="Calibri"/>
                          <a:sym typeface="Calibri"/>
                        </a:rPr>
                        <a:t>4,885.06</a:t>
                      </a:r>
                      <a:endParaRPr>
                        <a:solidFill>
                          <a:srgbClr val="000000"/>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Web Services</a:t>
                      </a:r>
                      <a:endParaRPr b="0" i="0" u="none" strike="noStrike">
                        <a:solidFill>
                          <a:srgbClr val="3F3F3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lang="en">
                          <a:solidFill>
                            <a:srgbClr val="000000"/>
                          </a:solidFill>
                          <a:latin typeface="Calibri"/>
                          <a:ea typeface="Calibri"/>
                          <a:cs typeface="Calibri"/>
                          <a:sym typeface="Calibri"/>
                        </a:rPr>
                        <a:t>$0.00</a:t>
                      </a:r>
                      <a:endParaRPr i="0" u="none" strike="noStrike">
                        <a:solidFill>
                          <a:srgbClr val="000000"/>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spcBef>
                          <a:spcPts val="0"/>
                        </a:spcBef>
                        <a:spcAft>
                          <a:spcPts val="0"/>
                        </a:spcAft>
                        <a:buNone/>
                      </a:pPr>
                      <a:r>
                        <a:rPr i="0" lang="en" u="none" strike="noStrike">
                          <a:solidFill>
                            <a:srgbClr val="FFFFFF"/>
                          </a:solidFill>
                          <a:latin typeface="Calibri"/>
                          <a:ea typeface="Calibri"/>
                          <a:cs typeface="Calibri"/>
                          <a:sym typeface="Calibri"/>
                        </a:rPr>
                        <a:t>Total Expenses</a:t>
                      </a:r>
                      <a:endParaRPr>
                        <a:solidFill>
                          <a:srgbClr val="FFFFF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B5394"/>
                    </a:solidFill>
                  </a:tcPr>
                </a:tc>
                <a:tc>
                  <a:txBody>
                    <a:bodyPr/>
                    <a:lstStyle/>
                    <a:p>
                      <a:pPr indent="0" lvl="0" marL="0" rtl="0" algn="r">
                        <a:spcBef>
                          <a:spcPts val="0"/>
                        </a:spcBef>
                        <a:spcAft>
                          <a:spcPts val="0"/>
                        </a:spcAft>
                        <a:buNone/>
                      </a:pPr>
                      <a:r>
                        <a:rPr b="1" lang="en">
                          <a:latin typeface="Calibri"/>
                          <a:ea typeface="Calibri"/>
                          <a:cs typeface="Calibri"/>
                          <a:sym typeface="Calibri"/>
                        </a:rPr>
                        <a:t>$46,171.68</a:t>
                      </a:r>
                      <a:endParaRPr b="1">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r>
            </a:tbl>
          </a:graphicData>
        </a:graphic>
      </p:graphicFrame>
      <p:graphicFrame>
        <p:nvGraphicFramePr>
          <p:cNvPr id="623" name="Google Shape;623;p65"/>
          <p:cNvGraphicFramePr/>
          <p:nvPr/>
        </p:nvGraphicFramePr>
        <p:xfrm>
          <a:off x="3892644" y="116855"/>
          <a:ext cx="3000000" cy="3000000"/>
        </p:xfrm>
        <a:graphic>
          <a:graphicData uri="http://schemas.openxmlformats.org/drawingml/2006/table">
            <a:tbl>
              <a:tblPr firstCol="1" firstRow="1">
                <a:noFill/>
                <a:tableStyleId>{3E114962-746D-4847-86ED-2CF44CEBCF86}</a:tableStyleId>
              </a:tblPr>
              <a:tblGrid>
                <a:gridCol w="2370525"/>
                <a:gridCol w="1255275"/>
              </a:tblGrid>
              <a:tr h="377425">
                <a:tc>
                  <a:txBody>
                    <a:bodyPr/>
                    <a:lstStyle/>
                    <a:p>
                      <a:pPr indent="0" lvl="0" marL="0" marR="0" rtl="0" algn="l">
                        <a:spcBef>
                          <a:spcPts val="0"/>
                        </a:spcBef>
                        <a:spcAft>
                          <a:spcPts val="0"/>
                        </a:spcAft>
                        <a:buNone/>
                      </a:pPr>
                      <a:r>
                        <a:rPr lang="en">
                          <a:solidFill>
                            <a:srgbClr val="3F3F3F"/>
                          </a:solidFill>
                          <a:latin typeface="Calibri"/>
                          <a:ea typeface="Calibri"/>
                          <a:cs typeface="Calibri"/>
                          <a:sym typeface="Calibri"/>
                        </a:rPr>
                        <a:t>Income</a:t>
                      </a:r>
                      <a:endParaRPr i="0" u="none" strike="noStrike">
                        <a:solidFill>
                          <a:srgbClr val="3F3F3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c>
                  <a:txBody>
                    <a:bodyPr/>
                    <a:lstStyle/>
                    <a:p>
                      <a:pPr indent="0" lvl="0" marL="0" marR="0" rtl="0" algn="r">
                        <a:spcBef>
                          <a:spcPts val="0"/>
                        </a:spcBef>
                        <a:spcAft>
                          <a:spcPts val="0"/>
                        </a:spcAft>
                        <a:buNone/>
                      </a:pPr>
                      <a:r>
                        <a:rPr lang="en">
                          <a:solidFill>
                            <a:srgbClr val="3F3F3F"/>
                          </a:solidFill>
                          <a:latin typeface="Calibri"/>
                          <a:ea typeface="Calibri"/>
                          <a:cs typeface="Calibri"/>
                          <a:sym typeface="Calibri"/>
                        </a:rPr>
                        <a:t>FY22 Actual</a:t>
                      </a:r>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r>
              <a:tr h="38220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Grants</a:t>
                      </a:r>
                      <a:endParaRPr>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marR="0" rtl="0" algn="r">
                        <a:spcBef>
                          <a:spcPts val="0"/>
                        </a:spcBef>
                        <a:spcAft>
                          <a:spcPts val="0"/>
                        </a:spcAft>
                        <a:buNone/>
                      </a:pPr>
                      <a:r>
                        <a:rPr lang="en">
                          <a:latin typeface="Calibri"/>
                          <a:ea typeface="Calibri"/>
                          <a:cs typeface="Calibri"/>
                          <a:sym typeface="Calibri"/>
                        </a:rPr>
                        <a:t>$0.00</a:t>
                      </a:r>
                      <a:endParaRPr>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Interest</a:t>
                      </a:r>
                      <a:endParaRPr b="0">
                        <a:solidFill>
                          <a:srgbClr val="3F3F3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rPr lang="en">
                          <a:latin typeface="Calibri"/>
                          <a:ea typeface="Calibri"/>
                          <a:cs typeface="Calibri"/>
                          <a:sym typeface="Calibri"/>
                        </a:rPr>
                        <a:t>$71.61</a:t>
                      </a:r>
                      <a:endParaRPr>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Membership Dues</a:t>
                      </a:r>
                      <a:endParaRPr b="0">
                        <a:solidFill>
                          <a:srgbClr val="3F3F3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rPr lang="en">
                          <a:latin typeface="Calibri"/>
                          <a:ea typeface="Calibri"/>
                          <a:cs typeface="Calibri"/>
                          <a:sym typeface="Calibri"/>
                        </a:rPr>
                        <a:t>$21,510.71</a:t>
                      </a:r>
                      <a:endParaRPr>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4875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Miscellaneous</a:t>
                      </a:r>
                      <a:endParaRPr>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rPr lang="en">
                          <a:latin typeface="Calibri"/>
                          <a:ea typeface="Calibri"/>
                          <a:cs typeface="Calibri"/>
                          <a:sym typeface="Calibri"/>
                        </a:rPr>
                        <a:t>$1,301.82</a:t>
                      </a:r>
                      <a:endParaRPr>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44875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Scholarship Donations</a:t>
                      </a:r>
                      <a:endParaRPr b="0">
                        <a:solidFill>
                          <a:srgbClr val="3F3F3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rPr lang="en">
                          <a:latin typeface="Calibri"/>
                          <a:ea typeface="Calibri"/>
                          <a:cs typeface="Calibri"/>
                          <a:sym typeface="Calibri"/>
                        </a:rPr>
                        <a:t>$1,200.00</a:t>
                      </a:r>
                      <a:endParaRPr>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Sponsorships</a:t>
                      </a:r>
                      <a:endParaRPr>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rPr lang="en">
                          <a:latin typeface="Calibri"/>
                          <a:ea typeface="Calibri"/>
                          <a:cs typeface="Calibri"/>
                          <a:sym typeface="Calibri"/>
                        </a:rPr>
                        <a:t>$9,850.00</a:t>
                      </a:r>
                      <a:endParaRPr>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spcBef>
                          <a:spcPts val="0"/>
                        </a:spcBef>
                        <a:spcAft>
                          <a:spcPts val="0"/>
                        </a:spcAft>
                        <a:buNone/>
                      </a:pPr>
                      <a:r>
                        <a:rPr b="0" lang="en">
                          <a:solidFill>
                            <a:srgbClr val="3F3F3F"/>
                          </a:solidFill>
                          <a:latin typeface="Calibri"/>
                          <a:ea typeface="Calibri"/>
                          <a:cs typeface="Calibri"/>
                          <a:sym typeface="Calibri"/>
                        </a:rPr>
                        <a:t>Symposium/Workshop Registrations</a:t>
                      </a:r>
                      <a:endParaRPr b="0">
                        <a:solidFill>
                          <a:srgbClr val="3F3F3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c>
                  <a:txBody>
                    <a:bodyPr/>
                    <a:lstStyle/>
                    <a:p>
                      <a:pPr indent="0" lvl="0" marL="0" rtl="0" algn="r">
                        <a:spcBef>
                          <a:spcPts val="0"/>
                        </a:spcBef>
                        <a:spcAft>
                          <a:spcPts val="0"/>
                        </a:spcAft>
                        <a:buNone/>
                      </a:pPr>
                      <a:r>
                        <a:rPr lang="en">
                          <a:latin typeface="Calibri"/>
                          <a:ea typeface="Calibri"/>
                          <a:cs typeface="Calibri"/>
                          <a:sym typeface="Calibri"/>
                        </a:rPr>
                        <a:t>$46,422.50</a:t>
                      </a:r>
                      <a:endParaRPr>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tcPr>
                </a:tc>
              </a:tr>
              <a:tr h="382200">
                <a:tc>
                  <a:txBody>
                    <a:bodyPr/>
                    <a:lstStyle/>
                    <a:p>
                      <a:pPr indent="0" lvl="0" marL="0" marR="0" rtl="0" algn="l">
                        <a:spcBef>
                          <a:spcPts val="0"/>
                        </a:spcBef>
                        <a:spcAft>
                          <a:spcPts val="0"/>
                        </a:spcAft>
                        <a:buNone/>
                      </a:pPr>
                      <a:r>
                        <a:rPr i="0" lang="en" u="none" strike="noStrike">
                          <a:solidFill>
                            <a:srgbClr val="FFFFFF"/>
                          </a:solidFill>
                          <a:latin typeface="Calibri"/>
                          <a:ea typeface="Calibri"/>
                          <a:cs typeface="Calibri"/>
                          <a:sym typeface="Calibri"/>
                        </a:rPr>
                        <a:t>Total </a:t>
                      </a:r>
                      <a:r>
                        <a:rPr lang="en">
                          <a:solidFill>
                            <a:srgbClr val="FFFFFF"/>
                          </a:solidFill>
                          <a:latin typeface="Calibri"/>
                          <a:ea typeface="Calibri"/>
                          <a:cs typeface="Calibri"/>
                          <a:sym typeface="Calibri"/>
                        </a:rPr>
                        <a:t>Income</a:t>
                      </a:r>
                      <a:endParaRPr>
                        <a:solidFill>
                          <a:srgbClr val="FFFFF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B5394"/>
                    </a:solidFill>
                  </a:tcPr>
                </a:tc>
                <a:tc>
                  <a:txBody>
                    <a:bodyPr/>
                    <a:lstStyle/>
                    <a:p>
                      <a:pPr indent="0" lvl="0" marL="0" rtl="0" algn="r">
                        <a:spcBef>
                          <a:spcPts val="0"/>
                        </a:spcBef>
                        <a:spcAft>
                          <a:spcPts val="0"/>
                        </a:spcAft>
                        <a:buNone/>
                      </a:pPr>
                      <a:r>
                        <a:rPr b="1" lang="en">
                          <a:latin typeface="Calibri"/>
                          <a:ea typeface="Calibri"/>
                          <a:cs typeface="Calibri"/>
                          <a:sym typeface="Calibri"/>
                        </a:rPr>
                        <a:t>$80,356.64</a:t>
                      </a:r>
                      <a:endParaRPr b="1">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r>
              <a:tr h="382200">
                <a:tc>
                  <a:txBody>
                    <a:bodyPr/>
                    <a:lstStyle/>
                    <a:p>
                      <a:pPr indent="0" lvl="0" marL="0" marR="0" rtl="0" algn="l">
                        <a:spcBef>
                          <a:spcPts val="0"/>
                        </a:spcBef>
                        <a:spcAft>
                          <a:spcPts val="0"/>
                        </a:spcAft>
                        <a:buNone/>
                      </a:pPr>
                      <a:r>
                        <a:rPr lang="en">
                          <a:solidFill>
                            <a:srgbClr val="FFFFFF"/>
                          </a:solidFill>
                          <a:latin typeface="Calibri"/>
                          <a:ea typeface="Calibri"/>
                          <a:cs typeface="Calibri"/>
                          <a:sym typeface="Calibri"/>
                        </a:rPr>
                        <a:t>Net Income</a:t>
                      </a:r>
                      <a:endParaRPr i="0" u="none" strike="noStrike">
                        <a:solidFill>
                          <a:srgbClr val="FFFFFF"/>
                        </a:solidFill>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8DC73F"/>
                    </a:solidFill>
                  </a:tcPr>
                </a:tc>
                <a:tc>
                  <a:txBody>
                    <a:bodyPr/>
                    <a:lstStyle/>
                    <a:p>
                      <a:pPr indent="0" lvl="0" marL="0" rtl="0" algn="r">
                        <a:spcBef>
                          <a:spcPts val="0"/>
                        </a:spcBef>
                        <a:spcAft>
                          <a:spcPts val="0"/>
                        </a:spcAft>
                        <a:buNone/>
                      </a:pPr>
                      <a:r>
                        <a:rPr b="1" lang="en">
                          <a:latin typeface="Calibri"/>
                          <a:ea typeface="Calibri"/>
                          <a:cs typeface="Calibri"/>
                          <a:sym typeface="Calibri"/>
                        </a:rPr>
                        <a:t>$34,184.96</a:t>
                      </a:r>
                      <a:endParaRPr b="1">
                        <a:latin typeface="Calibri"/>
                        <a:ea typeface="Calibri"/>
                        <a:cs typeface="Calibri"/>
                        <a:sym typeface="Calibri"/>
                      </a:endParaRPr>
                    </a:p>
                  </a:txBody>
                  <a:tcPr marT="45725" marB="45725" marR="91450" marL="91450"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8D8D8"/>
                    </a:solidFill>
                  </a:tcPr>
                </a:tc>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627" name="Shape 627"/>
        <p:cNvGrpSpPr/>
        <p:nvPr/>
      </p:nvGrpSpPr>
      <p:grpSpPr>
        <a:xfrm>
          <a:off x="0" y="0"/>
          <a:ext cx="0" cy="0"/>
          <a:chOff x="0" y="0"/>
          <a:chExt cx="0" cy="0"/>
        </a:xfrm>
      </p:grpSpPr>
      <p:sp>
        <p:nvSpPr>
          <p:cNvPr id="628" name="Google Shape;628;p66"/>
          <p:cNvSpPr/>
          <p:nvPr/>
        </p:nvSpPr>
        <p:spPr>
          <a:xfrm>
            <a:off x="722875" y="-1"/>
            <a:ext cx="2951400" cy="6114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629" name="Google Shape;629;p66"/>
          <p:cNvGrpSpPr/>
          <p:nvPr/>
        </p:nvGrpSpPr>
        <p:grpSpPr>
          <a:xfrm>
            <a:off x="4149775" y="510775"/>
            <a:ext cx="4479975" cy="3151100"/>
            <a:chOff x="-3270375" y="-9533"/>
            <a:chExt cx="11946600" cy="8402933"/>
          </a:xfrm>
        </p:grpSpPr>
        <p:sp>
          <p:nvSpPr>
            <p:cNvPr id="630" name="Google Shape;630;p66"/>
            <p:cNvSpPr txBox="1"/>
            <p:nvPr/>
          </p:nvSpPr>
          <p:spPr>
            <a:xfrm>
              <a:off x="-1794236" y="-9533"/>
              <a:ext cx="10470300" cy="1231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 sz="3000">
                  <a:solidFill>
                    <a:srgbClr val="4D4A46"/>
                  </a:solidFill>
                  <a:latin typeface="Georgia"/>
                  <a:ea typeface="Georgia"/>
                  <a:cs typeface="Georgia"/>
                  <a:sym typeface="Georgia"/>
                </a:rPr>
                <a:t>PRESIDENT-ELECT</a:t>
              </a:r>
              <a:endParaRPr sz="700">
                <a:latin typeface="Georgia"/>
                <a:ea typeface="Georgia"/>
                <a:cs typeface="Georgia"/>
                <a:sym typeface="Georgia"/>
              </a:endParaRPr>
            </a:p>
          </p:txBody>
        </p:sp>
        <p:sp>
          <p:nvSpPr>
            <p:cNvPr id="631" name="Google Shape;631;p66"/>
            <p:cNvSpPr txBox="1"/>
            <p:nvPr/>
          </p:nvSpPr>
          <p:spPr>
            <a:xfrm>
              <a:off x="-3270375" y="4083600"/>
              <a:ext cx="11946600" cy="4309800"/>
            </a:xfrm>
            <a:prstGeom prst="rect">
              <a:avLst/>
            </a:prstGeom>
            <a:noFill/>
            <a:ln>
              <a:noFill/>
            </a:ln>
          </p:spPr>
          <p:txBody>
            <a:bodyPr anchorCtr="0" anchor="t" bIns="0" lIns="0" spcFirstLastPara="1" rIns="0" wrap="square" tIns="0">
              <a:spAutoFit/>
            </a:bodyPr>
            <a:lstStyle/>
            <a:p>
              <a:pPr indent="0" lvl="0" marL="0" rtl="0" algn="r">
                <a:lnSpc>
                  <a:spcPct val="150000"/>
                </a:lnSpc>
                <a:spcBef>
                  <a:spcPts val="0"/>
                </a:spcBef>
                <a:spcAft>
                  <a:spcPts val="0"/>
                </a:spcAft>
                <a:buClr>
                  <a:schemeClr val="dk1"/>
                </a:buClr>
                <a:buFont typeface="Arial"/>
                <a:buNone/>
              </a:pPr>
              <a:r>
                <a:rPr b="1" lang="en" sz="1500">
                  <a:solidFill>
                    <a:srgbClr val="4D4A46"/>
                  </a:solidFill>
                  <a:latin typeface="Georgia"/>
                  <a:ea typeface="Georgia"/>
                  <a:cs typeface="Georgia"/>
                  <a:sym typeface="Georgia"/>
                </a:rPr>
                <a:t>AMY FRALEY HAND</a:t>
              </a:r>
              <a:r>
                <a:rPr b="1" lang="en" sz="1500">
                  <a:solidFill>
                    <a:srgbClr val="4D4A46"/>
                  </a:solidFill>
                  <a:latin typeface="Georgia"/>
                  <a:ea typeface="Georgia"/>
                  <a:cs typeface="Georgia"/>
                  <a:sym typeface="Georgia"/>
                </a:rPr>
                <a:t>, PhD, SCAT, ATC, CSCS</a:t>
              </a:r>
              <a:br>
                <a:rPr b="1" lang="en" sz="1500">
                  <a:solidFill>
                    <a:srgbClr val="4D4A46"/>
                  </a:solidFill>
                  <a:latin typeface="Georgia"/>
                  <a:ea typeface="Georgia"/>
                  <a:cs typeface="Georgia"/>
                  <a:sym typeface="Georgia"/>
                </a:rPr>
              </a:br>
              <a:r>
                <a:rPr i="1" lang="en" sz="1500">
                  <a:solidFill>
                    <a:srgbClr val="4D4A46"/>
                  </a:solidFill>
                  <a:latin typeface="Georgia"/>
                  <a:ea typeface="Georgia"/>
                  <a:cs typeface="Georgia"/>
                  <a:sym typeface="Georgia"/>
                </a:rPr>
                <a:t>University of South Carolina</a:t>
              </a:r>
              <a:br>
                <a:rPr i="1" lang="en" sz="1500">
                  <a:solidFill>
                    <a:srgbClr val="4D4A46"/>
                  </a:solidFill>
                  <a:latin typeface="Georgia"/>
                  <a:ea typeface="Georgia"/>
                  <a:cs typeface="Georgia"/>
                  <a:sym typeface="Georgia"/>
                </a:rPr>
              </a:br>
              <a:r>
                <a:rPr i="1" lang="en" sz="1500">
                  <a:solidFill>
                    <a:srgbClr val="4D4A46"/>
                  </a:solidFill>
                  <a:latin typeface="Georgia"/>
                  <a:ea typeface="Georgia"/>
                  <a:cs typeface="Georgia"/>
                  <a:sym typeface="Georgia"/>
                </a:rPr>
                <a:t>she/her/hers</a:t>
              </a:r>
              <a:endParaRPr i="1" sz="1500">
                <a:solidFill>
                  <a:srgbClr val="4D4A46"/>
                </a:solidFill>
                <a:latin typeface="Georgia"/>
                <a:ea typeface="Georgia"/>
                <a:cs typeface="Georgia"/>
                <a:sym typeface="Georgia"/>
              </a:endParaRPr>
            </a:p>
            <a:p>
              <a:pPr indent="0" lvl="0" marL="0" marR="0" rtl="0" algn="r">
                <a:lnSpc>
                  <a:spcPct val="150000"/>
                </a:lnSpc>
                <a:spcBef>
                  <a:spcPts val="0"/>
                </a:spcBef>
                <a:spcAft>
                  <a:spcPts val="0"/>
                </a:spcAft>
                <a:buNone/>
              </a:pPr>
              <a:r>
                <a:t/>
              </a:r>
              <a:endParaRPr sz="1500">
                <a:solidFill>
                  <a:srgbClr val="4D4A46"/>
                </a:solidFill>
                <a:latin typeface="Georgia"/>
                <a:ea typeface="Georgia"/>
                <a:cs typeface="Georgia"/>
                <a:sym typeface="Georgia"/>
              </a:endParaRPr>
            </a:p>
            <a:p>
              <a:pPr indent="0" lvl="0" marL="0" marR="0" rtl="0" algn="r">
                <a:lnSpc>
                  <a:spcPct val="150000"/>
                </a:lnSpc>
                <a:spcBef>
                  <a:spcPts val="0"/>
                </a:spcBef>
                <a:spcAft>
                  <a:spcPts val="0"/>
                </a:spcAft>
                <a:buNone/>
              </a:pPr>
              <a:r>
                <a:t/>
              </a:r>
              <a:endParaRPr sz="1500">
                <a:solidFill>
                  <a:srgbClr val="4D4A46"/>
                </a:solidFill>
                <a:latin typeface="Georgia"/>
                <a:ea typeface="Georgia"/>
                <a:cs typeface="Georgia"/>
                <a:sym typeface="Georgia"/>
              </a:endParaRPr>
            </a:p>
          </p:txBody>
        </p:sp>
      </p:grpSp>
      <p:pic>
        <p:nvPicPr>
          <p:cNvPr id="632" name="Google Shape;632;p66"/>
          <p:cNvPicPr preferRelativeResize="0"/>
          <p:nvPr/>
        </p:nvPicPr>
        <p:blipFill rotWithShape="1">
          <a:blip r:embed="rId3">
            <a:alphaModFix/>
          </a:blip>
          <a:srcRect b="9387" l="0" r="0" t="0"/>
          <a:stretch/>
        </p:blipFill>
        <p:spPr>
          <a:xfrm>
            <a:off x="7631199" y="4315048"/>
            <a:ext cx="1258400" cy="541900"/>
          </a:xfrm>
          <a:prstGeom prst="rect">
            <a:avLst/>
          </a:prstGeom>
          <a:noFill/>
          <a:ln>
            <a:noFill/>
          </a:ln>
        </p:spPr>
      </p:pic>
      <p:sp>
        <p:nvSpPr>
          <p:cNvPr id="633" name="Google Shape;633;p66"/>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pic>
        <p:nvPicPr>
          <p:cNvPr id="634" name="Google Shape;634;p66"/>
          <p:cNvPicPr preferRelativeResize="0"/>
          <p:nvPr/>
        </p:nvPicPr>
        <p:blipFill rotWithShape="1">
          <a:blip r:embed="rId4">
            <a:alphaModFix/>
          </a:blip>
          <a:srcRect b="0" l="20866" r="41035" t="0"/>
          <a:stretch/>
        </p:blipFill>
        <p:spPr>
          <a:xfrm>
            <a:off x="722875" y="785950"/>
            <a:ext cx="2951401" cy="435754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638" name="Shape 638"/>
        <p:cNvGrpSpPr/>
        <p:nvPr/>
      </p:nvGrpSpPr>
      <p:grpSpPr>
        <a:xfrm>
          <a:off x="0" y="0"/>
          <a:ext cx="0" cy="0"/>
          <a:chOff x="0" y="0"/>
          <a:chExt cx="0" cy="0"/>
        </a:xfrm>
      </p:grpSpPr>
      <p:sp>
        <p:nvSpPr>
          <p:cNvPr id="639" name="Google Shape;639;p67"/>
          <p:cNvSpPr/>
          <p:nvPr/>
        </p:nvSpPr>
        <p:spPr>
          <a:xfrm>
            <a:off x="6043450" y="3942200"/>
            <a:ext cx="2430300" cy="12012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640" name="Google Shape;640;p67"/>
          <p:cNvPicPr preferRelativeResize="0"/>
          <p:nvPr/>
        </p:nvPicPr>
        <p:blipFill rotWithShape="1">
          <a:blip r:embed="rId3">
            <a:alphaModFix/>
          </a:blip>
          <a:srcRect b="0" l="0" r="0" t="0"/>
          <a:stretch/>
        </p:blipFill>
        <p:spPr>
          <a:xfrm>
            <a:off x="7367320" y="4188321"/>
            <a:ext cx="1608866" cy="758113"/>
          </a:xfrm>
          <a:prstGeom prst="rect">
            <a:avLst/>
          </a:prstGeom>
          <a:noFill/>
          <a:ln>
            <a:noFill/>
          </a:ln>
        </p:spPr>
      </p:pic>
      <p:sp>
        <p:nvSpPr>
          <p:cNvPr id="641" name="Google Shape;641;p67"/>
          <p:cNvSpPr txBox="1"/>
          <p:nvPr/>
        </p:nvSpPr>
        <p:spPr>
          <a:xfrm>
            <a:off x="357925" y="427002"/>
            <a:ext cx="5169000" cy="2772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None/>
            </a:pPr>
            <a:r>
              <a:rPr lang="en" sz="1800">
                <a:solidFill>
                  <a:srgbClr val="4D4A46"/>
                </a:solidFill>
                <a:latin typeface="Georgia"/>
                <a:ea typeface="Georgia"/>
                <a:cs typeface="Georgia"/>
                <a:sym typeface="Georgia"/>
              </a:rPr>
              <a:t>ANNUAL SYMPOSIUM </a:t>
            </a:r>
            <a:endParaRPr sz="700">
              <a:latin typeface="Georgia"/>
              <a:ea typeface="Georgia"/>
              <a:cs typeface="Georgia"/>
              <a:sym typeface="Georgia"/>
            </a:endParaRPr>
          </a:p>
        </p:txBody>
      </p:sp>
      <p:sp>
        <p:nvSpPr>
          <p:cNvPr id="642" name="Google Shape;642;p67"/>
          <p:cNvSpPr txBox="1"/>
          <p:nvPr/>
        </p:nvSpPr>
        <p:spPr>
          <a:xfrm>
            <a:off x="2617790" y="4856952"/>
            <a:ext cx="6271800" cy="1692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100" u="none" cap="none" strike="noStrike">
                <a:solidFill>
                  <a:srgbClr val="1A2A63"/>
                </a:solidFill>
                <a:latin typeface="Arial"/>
                <a:ea typeface="Arial"/>
                <a:cs typeface="Arial"/>
                <a:sym typeface="Arial"/>
              </a:rPr>
              <a:t>South Carolina Athletic Trainers' Association's 2022 Annual Symposium</a:t>
            </a:r>
            <a:endParaRPr sz="700"/>
          </a:p>
        </p:txBody>
      </p:sp>
      <p:sp>
        <p:nvSpPr>
          <p:cNvPr id="643" name="Google Shape;643;p67"/>
          <p:cNvSpPr txBox="1"/>
          <p:nvPr/>
        </p:nvSpPr>
        <p:spPr>
          <a:xfrm>
            <a:off x="357925" y="1012150"/>
            <a:ext cx="5169000" cy="59673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a:t>Thank You!</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Total Registrations: 398</a:t>
            </a:r>
            <a:endParaRPr/>
          </a:p>
          <a:p>
            <a:pPr indent="0" lvl="0" marL="0" rtl="0" algn="l">
              <a:spcBef>
                <a:spcPts val="1000"/>
              </a:spcBef>
              <a:spcAft>
                <a:spcPts val="0"/>
              </a:spcAft>
              <a:buNone/>
            </a:pPr>
            <a:r>
              <a:rPr lang="en" sz="1700"/>
              <a:t>	</a:t>
            </a:r>
            <a:r>
              <a:rPr lang="en" sz="1100"/>
              <a:t>Certified SCATA Member: 290</a:t>
            </a:r>
            <a:endParaRPr sz="1100"/>
          </a:p>
          <a:p>
            <a:pPr indent="0" lvl="0" marL="0" rtl="0" algn="l">
              <a:spcBef>
                <a:spcPts val="1000"/>
              </a:spcBef>
              <a:spcAft>
                <a:spcPts val="0"/>
              </a:spcAft>
              <a:buNone/>
            </a:pPr>
            <a:r>
              <a:rPr lang="en" sz="1100"/>
              <a:t>	Student SCATA Member: 35</a:t>
            </a:r>
            <a:endParaRPr sz="1100"/>
          </a:p>
          <a:p>
            <a:pPr indent="0" lvl="0" marL="0" rtl="0" algn="l">
              <a:spcBef>
                <a:spcPts val="1000"/>
              </a:spcBef>
              <a:spcAft>
                <a:spcPts val="0"/>
              </a:spcAft>
              <a:buNone/>
            </a:pPr>
            <a:r>
              <a:rPr lang="en" sz="1100"/>
              <a:t>	Certified Non-SCATA Member: 58</a:t>
            </a:r>
            <a:endParaRPr sz="1100"/>
          </a:p>
          <a:p>
            <a:pPr indent="0" lvl="0" marL="0" rtl="0" algn="l">
              <a:spcBef>
                <a:spcPts val="1000"/>
              </a:spcBef>
              <a:spcAft>
                <a:spcPts val="0"/>
              </a:spcAft>
              <a:buNone/>
            </a:pPr>
            <a:r>
              <a:rPr lang="en" sz="1100"/>
              <a:t>	Complimentary/Speaker/Invited Guest Registration: 26</a:t>
            </a:r>
            <a:endParaRPr sz="1100"/>
          </a:p>
          <a:p>
            <a:pPr indent="0" lvl="0" marL="0" rtl="0" algn="l">
              <a:spcBef>
                <a:spcPts val="1000"/>
              </a:spcBef>
              <a:spcAft>
                <a:spcPts val="0"/>
              </a:spcAft>
              <a:buNone/>
            </a:pPr>
            <a:r>
              <a:t/>
            </a:r>
            <a:endParaRPr sz="1100"/>
          </a:p>
          <a:p>
            <a:pPr indent="0" lvl="0" marL="0" rtl="0" algn="l">
              <a:spcBef>
                <a:spcPts val="0"/>
              </a:spcBef>
              <a:spcAft>
                <a:spcPts val="0"/>
              </a:spcAft>
              <a:buClr>
                <a:schemeClr val="dk1"/>
              </a:buClr>
              <a:buSzPts val="1100"/>
              <a:buFont typeface="Arial"/>
              <a:buNone/>
            </a:pPr>
            <a:r>
              <a:rPr lang="en">
                <a:solidFill>
                  <a:schemeClr val="dk1"/>
                </a:solidFill>
              </a:rPr>
              <a:t>12.5 Category A, 3 DHEC</a:t>
            </a:r>
            <a:endParaRPr>
              <a:solidFill>
                <a:schemeClr val="dk1"/>
              </a:solidFill>
            </a:endParaRPr>
          </a:p>
          <a:p>
            <a:pPr indent="0" lvl="0" marL="0" rtl="0" algn="l">
              <a:spcBef>
                <a:spcPts val="2100"/>
              </a:spcBef>
              <a:spcAft>
                <a:spcPts val="0"/>
              </a:spcAft>
              <a:buNone/>
            </a:pPr>
            <a:r>
              <a:rPr lang="en">
                <a:solidFill>
                  <a:schemeClr val="dk1"/>
                </a:solidFill>
              </a:rPr>
              <a:t>Free Communications</a:t>
            </a:r>
            <a:endParaRPr>
              <a:solidFill>
                <a:schemeClr val="dk1"/>
              </a:solidFill>
            </a:endParaRPr>
          </a:p>
          <a:p>
            <a:pPr indent="0" lvl="0" marL="0" rtl="0" algn="l">
              <a:spcBef>
                <a:spcPts val="2100"/>
              </a:spcBef>
              <a:spcAft>
                <a:spcPts val="0"/>
              </a:spcAft>
              <a:buNone/>
            </a:pPr>
            <a:r>
              <a:rPr lang="en">
                <a:solidFill>
                  <a:schemeClr val="dk1"/>
                </a:solidFill>
              </a:rPr>
              <a:t>One additional Cat A CEU from Gatorade available as asynchronous content</a:t>
            </a:r>
            <a:endParaRPr>
              <a:solidFill>
                <a:schemeClr val="dk1"/>
              </a:solidFill>
            </a:endParaRPr>
          </a:p>
          <a:p>
            <a:pPr indent="0" lvl="0" marL="0" rtl="0" algn="l">
              <a:spcBef>
                <a:spcPts val="2100"/>
              </a:spcBef>
              <a:spcAft>
                <a:spcPts val="0"/>
              </a:spcAft>
              <a:buClr>
                <a:schemeClr val="dk1"/>
              </a:buClr>
              <a:buSzPts val="1100"/>
              <a:buFont typeface="Arial"/>
              <a:buNone/>
            </a:pPr>
            <a:r>
              <a:t/>
            </a:r>
            <a:endParaRPr>
              <a:solidFill>
                <a:schemeClr val="dk1"/>
              </a:solidFill>
            </a:endParaRPr>
          </a:p>
          <a:p>
            <a:pPr indent="0" lvl="0" marL="0" rtl="0" algn="l">
              <a:spcBef>
                <a:spcPts val="2100"/>
              </a:spcBef>
              <a:spcAft>
                <a:spcPts val="0"/>
              </a:spcAft>
              <a:buNone/>
            </a:pPr>
            <a:r>
              <a:t/>
            </a:r>
            <a:endParaRPr sz="1100"/>
          </a:p>
          <a:p>
            <a:pPr indent="0" lvl="0" marL="0" rtl="0" algn="l">
              <a:lnSpc>
                <a:spcPct val="115000"/>
              </a:lnSpc>
              <a:spcBef>
                <a:spcPts val="0"/>
              </a:spcBef>
              <a:spcAft>
                <a:spcPts val="0"/>
              </a:spcAft>
              <a:buNone/>
            </a:pPr>
            <a:r>
              <a:rPr lang="en" sz="3000">
                <a:latin typeface="PT Sans Narrow"/>
                <a:ea typeface="PT Sans Narrow"/>
                <a:cs typeface="PT Sans Narrow"/>
                <a:sym typeface="PT Sans Narrow"/>
              </a:rPr>
              <a:t>	</a:t>
            </a:r>
            <a:endParaRPr sz="3000">
              <a:latin typeface="PT Sans Narrow"/>
              <a:ea typeface="PT Sans Narrow"/>
              <a:cs typeface="PT Sans Narrow"/>
              <a:sym typeface="PT Sans Narrow"/>
            </a:endParaRPr>
          </a:p>
          <a:p>
            <a:pPr indent="0" lvl="0" marL="0" marR="0" rtl="0" algn="l">
              <a:lnSpc>
                <a:spcPct val="150015"/>
              </a:lnSpc>
              <a:spcBef>
                <a:spcPts val="2100"/>
              </a:spcBef>
              <a:spcAft>
                <a:spcPts val="0"/>
              </a:spcAft>
              <a:buNone/>
            </a:pPr>
            <a:r>
              <a:t/>
            </a:r>
            <a:endParaRPr sz="1600">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t/>
            </a:r>
            <a:endParaRPr sz="1600">
              <a:solidFill>
                <a:srgbClr val="4D4A46"/>
              </a:solidFill>
              <a:latin typeface="Georgia"/>
              <a:ea typeface="Georgia"/>
              <a:cs typeface="Georgia"/>
              <a:sym typeface="Georgia"/>
            </a:endParaRPr>
          </a:p>
        </p:txBody>
      </p:sp>
      <p:pic>
        <p:nvPicPr>
          <p:cNvPr id="644" name="Google Shape;644;p67"/>
          <p:cNvPicPr preferRelativeResize="0"/>
          <p:nvPr/>
        </p:nvPicPr>
        <p:blipFill rotWithShape="1">
          <a:blip r:embed="rId4">
            <a:alphaModFix/>
          </a:blip>
          <a:srcRect b="0" l="8889" r="48373" t="0"/>
          <a:stretch/>
        </p:blipFill>
        <p:spPr>
          <a:xfrm>
            <a:off x="6043450" y="0"/>
            <a:ext cx="2430300" cy="379585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pic>
        <p:nvPicPr>
          <p:cNvPr id="649" name="Google Shape;649;p68"/>
          <p:cNvPicPr preferRelativeResize="0"/>
          <p:nvPr/>
        </p:nvPicPr>
        <p:blipFill>
          <a:blip r:embed="rId3">
            <a:alphaModFix/>
          </a:blip>
          <a:stretch>
            <a:fillRect/>
          </a:stretch>
        </p:blipFill>
        <p:spPr>
          <a:xfrm>
            <a:off x="552075" y="239600"/>
            <a:ext cx="3787249" cy="2712549"/>
          </a:xfrm>
          <a:prstGeom prst="rect">
            <a:avLst/>
          </a:prstGeom>
          <a:noFill/>
          <a:ln>
            <a:noFill/>
          </a:ln>
        </p:spPr>
      </p:pic>
      <p:pic>
        <p:nvPicPr>
          <p:cNvPr id="650" name="Google Shape;650;p68"/>
          <p:cNvPicPr preferRelativeResize="0"/>
          <p:nvPr/>
        </p:nvPicPr>
        <p:blipFill>
          <a:blip r:embed="rId4">
            <a:alphaModFix/>
          </a:blip>
          <a:stretch>
            <a:fillRect/>
          </a:stretch>
        </p:blipFill>
        <p:spPr>
          <a:xfrm>
            <a:off x="4662550" y="239600"/>
            <a:ext cx="3992081" cy="2712550"/>
          </a:xfrm>
          <a:prstGeom prst="rect">
            <a:avLst/>
          </a:prstGeom>
          <a:noFill/>
          <a:ln>
            <a:noFill/>
          </a:ln>
        </p:spPr>
      </p:pic>
      <p:pic>
        <p:nvPicPr>
          <p:cNvPr id="651" name="Google Shape;651;p68"/>
          <p:cNvPicPr preferRelativeResize="0"/>
          <p:nvPr/>
        </p:nvPicPr>
        <p:blipFill>
          <a:blip r:embed="rId5">
            <a:alphaModFix/>
          </a:blip>
          <a:stretch>
            <a:fillRect/>
          </a:stretch>
        </p:blipFill>
        <p:spPr>
          <a:xfrm>
            <a:off x="2681956" y="2498150"/>
            <a:ext cx="3780083" cy="2529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id="656" name="Google Shape;656;p69"/>
          <p:cNvPicPr preferRelativeResize="0"/>
          <p:nvPr/>
        </p:nvPicPr>
        <p:blipFill>
          <a:blip r:embed="rId3">
            <a:alphaModFix/>
          </a:blip>
          <a:stretch>
            <a:fillRect/>
          </a:stretch>
        </p:blipFill>
        <p:spPr>
          <a:xfrm>
            <a:off x="289400" y="430450"/>
            <a:ext cx="4282600" cy="4282600"/>
          </a:xfrm>
          <a:prstGeom prst="rect">
            <a:avLst/>
          </a:prstGeom>
          <a:noFill/>
          <a:ln>
            <a:noFill/>
          </a:ln>
        </p:spPr>
      </p:pic>
      <p:pic>
        <p:nvPicPr>
          <p:cNvPr id="657" name="Google Shape;657;p69"/>
          <p:cNvPicPr preferRelativeResize="0"/>
          <p:nvPr/>
        </p:nvPicPr>
        <p:blipFill>
          <a:blip r:embed="rId4">
            <a:alphaModFix/>
          </a:blip>
          <a:stretch>
            <a:fillRect/>
          </a:stretch>
        </p:blipFill>
        <p:spPr>
          <a:xfrm>
            <a:off x="4643050" y="430450"/>
            <a:ext cx="4282600" cy="4282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1" name="Shape 661"/>
        <p:cNvGrpSpPr/>
        <p:nvPr/>
      </p:nvGrpSpPr>
      <p:grpSpPr>
        <a:xfrm>
          <a:off x="0" y="0"/>
          <a:ext cx="0" cy="0"/>
          <a:chOff x="0" y="0"/>
          <a:chExt cx="0" cy="0"/>
        </a:xfrm>
      </p:grpSpPr>
      <p:pic>
        <p:nvPicPr>
          <p:cNvPr id="662" name="Google Shape;662;p70"/>
          <p:cNvPicPr preferRelativeResize="0"/>
          <p:nvPr/>
        </p:nvPicPr>
        <p:blipFill>
          <a:blip r:embed="rId3">
            <a:alphaModFix/>
          </a:blip>
          <a:stretch>
            <a:fillRect/>
          </a:stretch>
        </p:blipFill>
        <p:spPr>
          <a:xfrm>
            <a:off x="4618000" y="477450"/>
            <a:ext cx="4188602" cy="4188602"/>
          </a:xfrm>
          <a:prstGeom prst="rect">
            <a:avLst/>
          </a:prstGeom>
          <a:noFill/>
          <a:ln>
            <a:noFill/>
          </a:ln>
        </p:spPr>
      </p:pic>
      <p:pic>
        <p:nvPicPr>
          <p:cNvPr id="663" name="Google Shape;663;p70"/>
          <p:cNvPicPr preferRelativeResize="0"/>
          <p:nvPr/>
        </p:nvPicPr>
        <p:blipFill>
          <a:blip r:embed="rId4">
            <a:alphaModFix/>
          </a:blip>
          <a:stretch>
            <a:fillRect/>
          </a:stretch>
        </p:blipFill>
        <p:spPr>
          <a:xfrm>
            <a:off x="295425" y="481050"/>
            <a:ext cx="4188600" cy="4181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id="668" name="Google Shape;668;p71"/>
          <p:cNvPicPr preferRelativeResize="0"/>
          <p:nvPr/>
        </p:nvPicPr>
        <p:blipFill>
          <a:blip r:embed="rId3">
            <a:alphaModFix/>
          </a:blip>
          <a:stretch>
            <a:fillRect/>
          </a:stretch>
        </p:blipFill>
        <p:spPr>
          <a:xfrm>
            <a:off x="0" y="0"/>
            <a:ext cx="9144003" cy="689225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672" name="Shape 672"/>
        <p:cNvGrpSpPr/>
        <p:nvPr/>
      </p:nvGrpSpPr>
      <p:grpSpPr>
        <a:xfrm>
          <a:off x="0" y="0"/>
          <a:ext cx="0" cy="0"/>
          <a:chOff x="0" y="0"/>
          <a:chExt cx="0" cy="0"/>
        </a:xfrm>
      </p:grpSpPr>
      <p:sp>
        <p:nvSpPr>
          <p:cNvPr id="673" name="Google Shape;673;p72"/>
          <p:cNvSpPr/>
          <p:nvPr/>
        </p:nvSpPr>
        <p:spPr>
          <a:xfrm>
            <a:off x="722875" y="-1"/>
            <a:ext cx="2951400" cy="6114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grpSp>
        <p:nvGrpSpPr>
          <p:cNvPr id="674" name="Google Shape;674;p72"/>
          <p:cNvGrpSpPr/>
          <p:nvPr/>
        </p:nvGrpSpPr>
        <p:grpSpPr>
          <a:xfrm>
            <a:off x="4703271" y="510775"/>
            <a:ext cx="3926418" cy="2458437"/>
            <a:chOff x="-1794384" y="-9533"/>
            <a:chExt cx="10470448" cy="6555833"/>
          </a:xfrm>
        </p:grpSpPr>
        <p:sp>
          <p:nvSpPr>
            <p:cNvPr id="675" name="Google Shape;675;p72"/>
            <p:cNvSpPr txBox="1"/>
            <p:nvPr/>
          </p:nvSpPr>
          <p:spPr>
            <a:xfrm>
              <a:off x="-1794236" y="-9533"/>
              <a:ext cx="10470300" cy="1231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 sz="3000">
                  <a:solidFill>
                    <a:srgbClr val="4D4A46"/>
                  </a:solidFill>
                  <a:latin typeface="Georgia"/>
                  <a:ea typeface="Georgia"/>
                  <a:cs typeface="Georgia"/>
                  <a:sym typeface="Georgia"/>
                </a:rPr>
                <a:t>PRESIDENT</a:t>
              </a:r>
              <a:endParaRPr sz="700">
                <a:latin typeface="Georgia"/>
                <a:ea typeface="Georgia"/>
                <a:cs typeface="Georgia"/>
                <a:sym typeface="Georgia"/>
              </a:endParaRPr>
            </a:p>
          </p:txBody>
        </p:sp>
        <p:sp>
          <p:nvSpPr>
            <p:cNvPr id="676" name="Google Shape;676;p72"/>
            <p:cNvSpPr txBox="1"/>
            <p:nvPr/>
          </p:nvSpPr>
          <p:spPr>
            <a:xfrm>
              <a:off x="-1794384" y="4083600"/>
              <a:ext cx="10470300" cy="24627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rPr b="1" lang="en" sz="1500">
                  <a:solidFill>
                    <a:srgbClr val="4D4A46"/>
                  </a:solidFill>
                  <a:latin typeface="Georgia"/>
                  <a:ea typeface="Georgia"/>
                  <a:cs typeface="Georgia"/>
                  <a:sym typeface="Georgia"/>
                </a:rPr>
                <a:t>JEREMY R. SEARSON, PhD, SCAT, ATC</a:t>
              </a:r>
              <a:br>
                <a:rPr b="1" lang="en" sz="1500">
                  <a:solidFill>
                    <a:srgbClr val="4D4A46"/>
                  </a:solidFill>
                  <a:latin typeface="Georgia"/>
                  <a:ea typeface="Georgia"/>
                  <a:cs typeface="Georgia"/>
                  <a:sym typeface="Georgia"/>
                </a:rPr>
              </a:br>
              <a:r>
                <a:rPr i="1" lang="en" sz="1500">
                  <a:solidFill>
                    <a:srgbClr val="4D4A46"/>
                  </a:solidFill>
                  <a:latin typeface="Georgia"/>
                  <a:ea typeface="Georgia"/>
                  <a:cs typeface="Georgia"/>
                  <a:sym typeface="Georgia"/>
                </a:rPr>
                <a:t>River Bluff High School</a:t>
              </a:r>
              <a:br>
                <a:rPr i="1" lang="en" sz="1500">
                  <a:solidFill>
                    <a:srgbClr val="4D4A46"/>
                  </a:solidFill>
                  <a:latin typeface="Georgia"/>
                  <a:ea typeface="Georgia"/>
                  <a:cs typeface="Georgia"/>
                  <a:sym typeface="Georgia"/>
                </a:rPr>
              </a:br>
              <a:r>
                <a:rPr i="1" lang="en" sz="1500">
                  <a:solidFill>
                    <a:srgbClr val="4D4A46"/>
                  </a:solidFill>
                  <a:latin typeface="Georgia"/>
                  <a:ea typeface="Georgia"/>
                  <a:cs typeface="Georgia"/>
                  <a:sym typeface="Georgia"/>
                </a:rPr>
                <a:t>he/him/his</a:t>
              </a:r>
              <a:endParaRPr i="1" sz="1500">
                <a:solidFill>
                  <a:srgbClr val="4D4A46"/>
                </a:solidFill>
                <a:latin typeface="Georgia"/>
                <a:ea typeface="Georgia"/>
                <a:cs typeface="Georgia"/>
                <a:sym typeface="Georgia"/>
              </a:endParaRPr>
            </a:p>
          </p:txBody>
        </p:sp>
      </p:grpSp>
      <p:pic>
        <p:nvPicPr>
          <p:cNvPr id="677" name="Google Shape;677;p72"/>
          <p:cNvPicPr preferRelativeResize="0"/>
          <p:nvPr/>
        </p:nvPicPr>
        <p:blipFill rotWithShape="1">
          <a:blip r:embed="rId3">
            <a:alphaModFix/>
          </a:blip>
          <a:srcRect b="9387" l="0" r="0" t="0"/>
          <a:stretch/>
        </p:blipFill>
        <p:spPr>
          <a:xfrm>
            <a:off x="7631199" y="4315048"/>
            <a:ext cx="1258400" cy="541900"/>
          </a:xfrm>
          <a:prstGeom prst="rect">
            <a:avLst/>
          </a:prstGeom>
          <a:noFill/>
          <a:ln>
            <a:noFill/>
          </a:ln>
        </p:spPr>
      </p:pic>
      <p:sp>
        <p:nvSpPr>
          <p:cNvPr id="678" name="Google Shape;678;p72"/>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pic>
        <p:nvPicPr>
          <p:cNvPr id="679" name="Google Shape;679;p72"/>
          <p:cNvPicPr preferRelativeResize="0"/>
          <p:nvPr/>
        </p:nvPicPr>
        <p:blipFill rotWithShape="1">
          <a:blip r:embed="rId4">
            <a:alphaModFix/>
          </a:blip>
          <a:srcRect b="2856" l="27580" r="28592" t="0"/>
          <a:stretch/>
        </p:blipFill>
        <p:spPr>
          <a:xfrm>
            <a:off x="722875" y="783200"/>
            <a:ext cx="2951398" cy="43603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683" name="Shape 683"/>
        <p:cNvGrpSpPr/>
        <p:nvPr/>
      </p:nvGrpSpPr>
      <p:grpSpPr>
        <a:xfrm>
          <a:off x="0" y="0"/>
          <a:ext cx="0" cy="0"/>
          <a:chOff x="0" y="0"/>
          <a:chExt cx="0" cy="0"/>
        </a:xfrm>
      </p:grpSpPr>
      <p:sp>
        <p:nvSpPr>
          <p:cNvPr id="684" name="Google Shape;684;p73"/>
          <p:cNvSpPr/>
          <p:nvPr/>
        </p:nvSpPr>
        <p:spPr>
          <a:xfrm>
            <a:off x="6043450" y="3942200"/>
            <a:ext cx="2430300" cy="12012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685" name="Google Shape;685;p73"/>
          <p:cNvPicPr preferRelativeResize="0"/>
          <p:nvPr/>
        </p:nvPicPr>
        <p:blipFill rotWithShape="1">
          <a:blip r:embed="rId3">
            <a:alphaModFix/>
          </a:blip>
          <a:srcRect b="0" l="0" r="0" t="0"/>
          <a:stretch/>
        </p:blipFill>
        <p:spPr>
          <a:xfrm>
            <a:off x="7367320" y="4188321"/>
            <a:ext cx="1608866" cy="758113"/>
          </a:xfrm>
          <a:prstGeom prst="rect">
            <a:avLst/>
          </a:prstGeom>
          <a:noFill/>
          <a:ln>
            <a:noFill/>
          </a:ln>
        </p:spPr>
      </p:pic>
      <p:sp>
        <p:nvSpPr>
          <p:cNvPr id="686" name="Google Shape;686;p73"/>
          <p:cNvSpPr txBox="1"/>
          <p:nvPr/>
        </p:nvSpPr>
        <p:spPr>
          <a:xfrm>
            <a:off x="514350" y="1016002"/>
            <a:ext cx="5169000" cy="2772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None/>
            </a:pPr>
            <a:r>
              <a:rPr lang="en" sz="1800">
                <a:solidFill>
                  <a:srgbClr val="4D4A46"/>
                </a:solidFill>
                <a:latin typeface="Georgia"/>
                <a:ea typeface="Georgia"/>
                <a:cs typeface="Georgia"/>
                <a:sym typeface="Georgia"/>
              </a:rPr>
              <a:t>PRESIDENT REPORT</a:t>
            </a:r>
            <a:endParaRPr sz="700">
              <a:latin typeface="Georgia"/>
              <a:ea typeface="Georgia"/>
              <a:cs typeface="Georgia"/>
              <a:sym typeface="Georgia"/>
            </a:endParaRPr>
          </a:p>
        </p:txBody>
      </p:sp>
      <p:sp>
        <p:nvSpPr>
          <p:cNvPr id="687" name="Google Shape;687;p73"/>
          <p:cNvSpPr txBox="1"/>
          <p:nvPr/>
        </p:nvSpPr>
        <p:spPr>
          <a:xfrm>
            <a:off x="2617790" y="4856952"/>
            <a:ext cx="6271800" cy="1692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100" u="none" cap="none" strike="noStrike">
                <a:solidFill>
                  <a:srgbClr val="1A2A63"/>
                </a:solidFill>
                <a:latin typeface="Arial"/>
                <a:ea typeface="Arial"/>
                <a:cs typeface="Arial"/>
                <a:sym typeface="Arial"/>
              </a:rPr>
              <a:t>South Carolina Athletic Trainers' Association's 2022 Annual Symposium</a:t>
            </a:r>
            <a:endParaRPr sz="700"/>
          </a:p>
        </p:txBody>
      </p:sp>
      <p:sp>
        <p:nvSpPr>
          <p:cNvPr id="688" name="Google Shape;688;p73"/>
          <p:cNvSpPr txBox="1"/>
          <p:nvPr/>
        </p:nvSpPr>
        <p:spPr>
          <a:xfrm>
            <a:off x="514375" y="1293101"/>
            <a:ext cx="5169000" cy="2463000"/>
          </a:xfrm>
          <a:prstGeom prst="rect">
            <a:avLst/>
          </a:prstGeom>
          <a:noFill/>
          <a:ln>
            <a:noFill/>
          </a:ln>
        </p:spPr>
        <p:txBody>
          <a:bodyPr anchorCtr="0" anchor="t" bIns="0" lIns="0" spcFirstLastPara="1" rIns="0" wrap="square" tIns="0">
            <a:spAutoFit/>
          </a:bodyPr>
          <a:lstStyle/>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Licensure</a:t>
            </a:r>
            <a:endParaRPr sz="1600">
              <a:solidFill>
                <a:srgbClr val="4D4A46"/>
              </a:solidFill>
              <a:latin typeface="Georgia"/>
              <a:ea typeface="Georgia"/>
              <a:cs typeface="Georgia"/>
              <a:sym typeface="Georgia"/>
            </a:endParaRPr>
          </a:p>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Diversity</a:t>
            </a:r>
            <a:r>
              <a:rPr lang="en" sz="1600">
                <a:solidFill>
                  <a:srgbClr val="4D4A46"/>
                </a:solidFill>
                <a:latin typeface="Georgia"/>
                <a:ea typeface="Georgia"/>
                <a:cs typeface="Georgia"/>
                <a:sym typeface="Georgia"/>
              </a:rPr>
              <a:t>, Equity, </a:t>
            </a:r>
            <a:r>
              <a:rPr lang="en" sz="1600">
                <a:solidFill>
                  <a:srgbClr val="4D4A46"/>
                </a:solidFill>
                <a:latin typeface="Georgia"/>
                <a:ea typeface="Georgia"/>
                <a:cs typeface="Georgia"/>
                <a:sym typeface="Georgia"/>
              </a:rPr>
              <a:t>Inclusion</a:t>
            </a:r>
            <a:endParaRPr sz="1600">
              <a:solidFill>
                <a:srgbClr val="4D4A46"/>
              </a:solidFill>
              <a:latin typeface="Georgia"/>
              <a:ea typeface="Georgia"/>
              <a:cs typeface="Georgia"/>
              <a:sym typeface="Georgia"/>
            </a:endParaRPr>
          </a:p>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Financial Stability</a:t>
            </a:r>
            <a:endParaRPr sz="1600">
              <a:solidFill>
                <a:srgbClr val="4D4A46"/>
              </a:solidFill>
              <a:latin typeface="Georgia"/>
              <a:ea typeface="Georgia"/>
              <a:cs typeface="Georgia"/>
              <a:sym typeface="Georgia"/>
            </a:endParaRPr>
          </a:p>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Communication and Transparency</a:t>
            </a:r>
            <a:endParaRPr sz="1600">
              <a:solidFill>
                <a:srgbClr val="4D4A46"/>
              </a:solidFill>
              <a:latin typeface="Georgia"/>
              <a:ea typeface="Georgia"/>
              <a:cs typeface="Georgia"/>
              <a:sym typeface="Georgia"/>
            </a:endParaRPr>
          </a:p>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Leadership Opportunities</a:t>
            </a:r>
            <a:endParaRPr sz="1600">
              <a:solidFill>
                <a:srgbClr val="4D4A46"/>
              </a:solidFill>
              <a:latin typeface="Georgia"/>
              <a:ea typeface="Georgia"/>
              <a:cs typeface="Georgia"/>
              <a:sym typeface="Georgia"/>
            </a:endParaRPr>
          </a:p>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Future relationship with MAATA/NATA</a:t>
            </a:r>
            <a:endParaRPr sz="1600">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t/>
            </a:r>
            <a:endParaRPr sz="1600">
              <a:solidFill>
                <a:srgbClr val="4D4A46"/>
              </a:solidFill>
              <a:latin typeface="Georgia"/>
              <a:ea typeface="Georgia"/>
              <a:cs typeface="Georgia"/>
              <a:sym typeface="Georgia"/>
            </a:endParaRPr>
          </a:p>
        </p:txBody>
      </p:sp>
      <p:pic>
        <p:nvPicPr>
          <p:cNvPr id="689" name="Google Shape;689;p73"/>
          <p:cNvPicPr preferRelativeResize="0"/>
          <p:nvPr/>
        </p:nvPicPr>
        <p:blipFill rotWithShape="1">
          <a:blip r:embed="rId4">
            <a:alphaModFix/>
          </a:blip>
          <a:srcRect b="0" l="24193" r="31640" t="0"/>
          <a:stretch/>
        </p:blipFill>
        <p:spPr>
          <a:xfrm>
            <a:off x="6043451" y="0"/>
            <a:ext cx="2430301" cy="3756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75" name="Shape 175"/>
        <p:cNvGrpSpPr/>
        <p:nvPr/>
      </p:nvGrpSpPr>
      <p:grpSpPr>
        <a:xfrm>
          <a:off x="0" y="0"/>
          <a:ext cx="0" cy="0"/>
          <a:chOff x="0" y="0"/>
          <a:chExt cx="0" cy="0"/>
        </a:xfrm>
      </p:grpSpPr>
      <p:pic>
        <p:nvPicPr>
          <p:cNvPr id="176" name="Google Shape;176;p29"/>
          <p:cNvPicPr preferRelativeResize="0"/>
          <p:nvPr/>
        </p:nvPicPr>
        <p:blipFill rotWithShape="1">
          <a:blip r:embed="rId3">
            <a:alphaModFix/>
          </a:blip>
          <a:srcRect b="0" l="18542" r="47614" t="18850"/>
          <a:stretch/>
        </p:blipFill>
        <p:spPr>
          <a:xfrm>
            <a:off x="6458925" y="0"/>
            <a:ext cx="2547699" cy="3775700"/>
          </a:xfrm>
          <a:prstGeom prst="rect">
            <a:avLst/>
          </a:prstGeom>
          <a:noFill/>
          <a:ln>
            <a:noFill/>
          </a:ln>
        </p:spPr>
      </p:pic>
      <p:sp>
        <p:nvSpPr>
          <p:cNvPr id="177" name="Google Shape;177;p29"/>
          <p:cNvSpPr/>
          <p:nvPr/>
        </p:nvSpPr>
        <p:spPr>
          <a:xfrm>
            <a:off x="6458925" y="3942200"/>
            <a:ext cx="2548200" cy="12012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78" name="Google Shape;178;p29"/>
          <p:cNvPicPr preferRelativeResize="0"/>
          <p:nvPr/>
        </p:nvPicPr>
        <p:blipFill rotWithShape="1">
          <a:blip r:embed="rId4">
            <a:alphaModFix/>
          </a:blip>
          <a:srcRect b="9387" l="0" r="0" t="0"/>
          <a:stretch/>
        </p:blipFill>
        <p:spPr>
          <a:xfrm>
            <a:off x="7631199" y="4238848"/>
            <a:ext cx="1258400" cy="541900"/>
          </a:xfrm>
          <a:prstGeom prst="rect">
            <a:avLst/>
          </a:prstGeom>
          <a:noFill/>
          <a:ln>
            <a:noFill/>
          </a:ln>
          <a:effectLst>
            <a:outerShdw blurRad="57150" rotWithShape="0" algn="bl" dir="5400000" dist="19050">
              <a:srgbClr val="000000">
                <a:alpha val="50000"/>
              </a:srgbClr>
            </a:outerShdw>
          </a:effectLst>
        </p:spPr>
      </p:pic>
      <p:sp>
        <p:nvSpPr>
          <p:cNvPr id="179" name="Google Shape;179;p29"/>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
        <p:nvSpPr>
          <p:cNvPr id="180" name="Google Shape;180;p29"/>
          <p:cNvSpPr txBox="1"/>
          <p:nvPr/>
        </p:nvSpPr>
        <p:spPr>
          <a:xfrm>
            <a:off x="256350" y="387525"/>
            <a:ext cx="8631300" cy="523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Post Secondary Committee</a:t>
            </a:r>
            <a:endParaRPr b="1" sz="2200">
              <a:solidFill>
                <a:srgbClr val="1A2A63"/>
              </a:solidFill>
              <a:latin typeface="Georgia"/>
              <a:ea typeface="Georgia"/>
              <a:cs typeface="Georgia"/>
              <a:sym typeface="Georgia"/>
            </a:endParaRPr>
          </a:p>
        </p:txBody>
      </p:sp>
      <p:graphicFrame>
        <p:nvGraphicFramePr>
          <p:cNvPr id="181" name="Google Shape;181;p29"/>
          <p:cNvGraphicFramePr/>
          <p:nvPr/>
        </p:nvGraphicFramePr>
        <p:xfrm>
          <a:off x="479775" y="910725"/>
          <a:ext cx="3000000" cy="3000000"/>
        </p:xfrm>
        <a:graphic>
          <a:graphicData uri="http://schemas.openxmlformats.org/drawingml/2006/table">
            <a:tbl>
              <a:tblPr>
                <a:noFill/>
                <a:tableStyleId>{8248B5D6-822B-4D2C-87A5-A0AF0CAAA962}</a:tableStyleId>
              </a:tblPr>
              <a:tblGrid>
                <a:gridCol w="1493000"/>
                <a:gridCol w="4352725"/>
              </a:tblGrid>
              <a:tr h="320000">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Amanda Taylor </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Mary Catherine “MC” Avey </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t/>
                      </a:r>
                      <a:endParaRPr sz="900">
                        <a:latin typeface="Georgia"/>
                        <a:ea typeface="Georgia"/>
                        <a:cs typeface="Georgia"/>
                        <a:sym typeface="Georgia"/>
                      </a:endParaRPr>
                    </a:p>
                  </a:txBody>
                  <a:tcPr marT="91425" marB="91425" marR="91425" marL="91425"/>
                </a:tc>
              </a:tr>
            </a:tbl>
          </a:graphicData>
        </a:graphic>
      </p:graphicFrame>
      <p:sp>
        <p:nvSpPr>
          <p:cNvPr id="182" name="Google Shape;182;p29"/>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
        <p:nvSpPr>
          <p:cNvPr id="183" name="Google Shape;183;p29"/>
          <p:cNvSpPr txBox="1"/>
          <p:nvPr/>
        </p:nvSpPr>
        <p:spPr>
          <a:xfrm>
            <a:off x="256350" y="1993050"/>
            <a:ext cx="86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184" name="Google Shape;184;p29"/>
          <p:cNvSpPr txBox="1"/>
          <p:nvPr/>
        </p:nvSpPr>
        <p:spPr>
          <a:xfrm>
            <a:off x="201875" y="2265850"/>
            <a:ext cx="62718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The Post Secondary Committee is continuing to look for members from the upstate and midlands, please email </a:t>
            </a:r>
            <a:r>
              <a:rPr lang="en" u="sng">
                <a:solidFill>
                  <a:schemeClr val="hlink"/>
                </a:solidFill>
                <a:latin typeface="Georgia"/>
                <a:ea typeface="Georgia"/>
                <a:cs typeface="Georgia"/>
                <a:sym typeface="Georgia"/>
                <a:hlinkClick r:id="rId5"/>
              </a:rPr>
              <a:t>ataylo8@clemson.edu</a:t>
            </a:r>
            <a:r>
              <a:rPr lang="en">
                <a:solidFill>
                  <a:srgbClr val="1A2A63"/>
                </a:solidFill>
                <a:latin typeface="Georgia"/>
                <a:ea typeface="Georgia"/>
                <a:cs typeface="Georgia"/>
                <a:sym typeface="Georgia"/>
              </a:rPr>
              <a:t> if you are interested in serving </a:t>
            </a:r>
            <a:endParaRPr>
              <a:solidFill>
                <a:srgbClr val="1A2A63"/>
              </a:solidFill>
              <a:latin typeface="Georgia"/>
              <a:ea typeface="Georgia"/>
              <a:cs typeface="Georgia"/>
              <a:sym typeface="Georgia"/>
            </a:endParaRPr>
          </a:p>
          <a:p>
            <a:pPr indent="0" lvl="0" marL="457200" rtl="0" algn="l">
              <a:spcBef>
                <a:spcPts val="0"/>
              </a:spcBef>
              <a:spcAft>
                <a:spcPts val="0"/>
              </a:spcAft>
              <a:buNone/>
            </a:pPr>
            <a:r>
              <a:t/>
            </a:r>
            <a:endParaRPr>
              <a:solidFill>
                <a:srgbClr val="1A2A63"/>
              </a:solidFill>
              <a:latin typeface="Georgia"/>
              <a:ea typeface="Georgia"/>
              <a:cs typeface="Georgia"/>
              <a:sym typeface="Georgia"/>
            </a:endParaRPr>
          </a:p>
        </p:txBody>
      </p:sp>
      <p:sp>
        <p:nvSpPr>
          <p:cNvPr id="185" name="Google Shape;185;p29"/>
          <p:cNvSpPr txBox="1"/>
          <p:nvPr/>
        </p:nvSpPr>
        <p:spPr>
          <a:xfrm>
            <a:off x="256350" y="3263000"/>
            <a:ext cx="86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186" name="Google Shape;186;p29"/>
          <p:cNvSpPr txBox="1"/>
          <p:nvPr/>
        </p:nvSpPr>
        <p:spPr>
          <a:xfrm>
            <a:off x="256350" y="3492250"/>
            <a:ext cx="62025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Continue to update and maintain the College and University Directory </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Collaborate with the PR Committee to recognize conference and national championship winning athletic trainers </a:t>
            </a:r>
            <a:endParaRPr>
              <a:solidFill>
                <a:srgbClr val="1A2A63"/>
              </a:solidFill>
              <a:latin typeface="Georgia"/>
              <a:ea typeface="Georgia"/>
              <a:cs typeface="Georgia"/>
              <a:sym typeface="Georgia"/>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693" name="Shape 693"/>
        <p:cNvGrpSpPr/>
        <p:nvPr/>
      </p:nvGrpSpPr>
      <p:grpSpPr>
        <a:xfrm>
          <a:off x="0" y="0"/>
          <a:ext cx="0" cy="0"/>
          <a:chOff x="0" y="0"/>
          <a:chExt cx="0" cy="0"/>
        </a:xfrm>
      </p:grpSpPr>
      <p:sp>
        <p:nvSpPr>
          <p:cNvPr id="694" name="Google Shape;694;p74"/>
          <p:cNvSpPr/>
          <p:nvPr/>
        </p:nvSpPr>
        <p:spPr>
          <a:xfrm>
            <a:off x="722875" y="-1"/>
            <a:ext cx="2951400" cy="6114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695" name="Google Shape;695;p74"/>
          <p:cNvPicPr preferRelativeResize="0"/>
          <p:nvPr/>
        </p:nvPicPr>
        <p:blipFill rotWithShape="1">
          <a:blip r:embed="rId3">
            <a:alphaModFix/>
          </a:blip>
          <a:srcRect b="0" l="18155" r="39274" t="3250"/>
          <a:stretch/>
        </p:blipFill>
        <p:spPr>
          <a:xfrm>
            <a:off x="722875" y="783200"/>
            <a:ext cx="2960474" cy="4360300"/>
          </a:xfrm>
          <a:prstGeom prst="rect">
            <a:avLst/>
          </a:prstGeom>
          <a:noFill/>
          <a:ln>
            <a:noFill/>
          </a:ln>
        </p:spPr>
      </p:pic>
      <p:grpSp>
        <p:nvGrpSpPr>
          <p:cNvPr id="696" name="Google Shape;696;p74"/>
          <p:cNvGrpSpPr/>
          <p:nvPr/>
        </p:nvGrpSpPr>
        <p:grpSpPr>
          <a:xfrm>
            <a:off x="4703325" y="510775"/>
            <a:ext cx="3926363" cy="1765777"/>
            <a:chOff x="-1794241" y="-9533"/>
            <a:chExt cx="10470300" cy="4708739"/>
          </a:xfrm>
        </p:grpSpPr>
        <p:sp>
          <p:nvSpPr>
            <p:cNvPr id="697" name="Google Shape;697;p74"/>
            <p:cNvSpPr txBox="1"/>
            <p:nvPr/>
          </p:nvSpPr>
          <p:spPr>
            <a:xfrm>
              <a:off x="-1794241" y="-9533"/>
              <a:ext cx="10470300" cy="41868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 sz="3000">
                  <a:solidFill>
                    <a:srgbClr val="4D4A46"/>
                  </a:solidFill>
                  <a:latin typeface="Georgia"/>
                  <a:ea typeface="Georgia"/>
                  <a:cs typeface="Georgia"/>
                  <a:sym typeface="Georgia"/>
                </a:rPr>
                <a:t>Unfinished Business and General Orders</a:t>
              </a:r>
              <a:endParaRPr sz="3000">
                <a:solidFill>
                  <a:srgbClr val="4D4A46"/>
                </a:solidFill>
                <a:latin typeface="Georgia"/>
                <a:ea typeface="Georgia"/>
                <a:cs typeface="Georgia"/>
                <a:sym typeface="Georgia"/>
              </a:endParaRPr>
            </a:p>
            <a:p>
              <a:pPr indent="0" lvl="0" marL="0" marR="0" rtl="0" algn="ctr">
                <a:lnSpc>
                  <a:spcPct val="120000"/>
                </a:lnSpc>
                <a:spcBef>
                  <a:spcPts val="0"/>
                </a:spcBef>
                <a:spcAft>
                  <a:spcPts val="0"/>
                </a:spcAft>
                <a:buNone/>
              </a:pPr>
              <a:r>
                <a:t/>
              </a:r>
              <a:endParaRPr sz="3000">
                <a:solidFill>
                  <a:srgbClr val="4D4A46"/>
                </a:solidFill>
                <a:latin typeface="Georgia"/>
                <a:ea typeface="Georgia"/>
                <a:cs typeface="Georgia"/>
                <a:sym typeface="Georgia"/>
              </a:endParaRPr>
            </a:p>
          </p:txBody>
        </p:sp>
        <p:sp>
          <p:nvSpPr>
            <p:cNvPr id="698" name="Google Shape;698;p74"/>
            <p:cNvSpPr txBox="1"/>
            <p:nvPr/>
          </p:nvSpPr>
          <p:spPr>
            <a:xfrm>
              <a:off x="1215882" y="4083606"/>
              <a:ext cx="7460100" cy="6156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t/>
              </a:r>
              <a:endParaRPr sz="1500">
                <a:solidFill>
                  <a:srgbClr val="4D4A46"/>
                </a:solidFill>
                <a:latin typeface="Georgia"/>
                <a:ea typeface="Georgia"/>
                <a:cs typeface="Georgia"/>
                <a:sym typeface="Georgia"/>
              </a:endParaRPr>
            </a:p>
          </p:txBody>
        </p:sp>
      </p:grpSp>
      <p:pic>
        <p:nvPicPr>
          <p:cNvPr id="699" name="Google Shape;699;p74"/>
          <p:cNvPicPr preferRelativeResize="0"/>
          <p:nvPr/>
        </p:nvPicPr>
        <p:blipFill rotWithShape="1">
          <a:blip r:embed="rId4">
            <a:alphaModFix/>
          </a:blip>
          <a:srcRect b="9387" l="0" r="0" t="0"/>
          <a:stretch/>
        </p:blipFill>
        <p:spPr>
          <a:xfrm>
            <a:off x="7631199" y="4315048"/>
            <a:ext cx="1258400" cy="541900"/>
          </a:xfrm>
          <a:prstGeom prst="rect">
            <a:avLst/>
          </a:prstGeom>
          <a:noFill/>
          <a:ln>
            <a:noFill/>
          </a:ln>
        </p:spPr>
      </p:pic>
      <p:sp>
        <p:nvSpPr>
          <p:cNvPr id="700" name="Google Shape;700;p74"/>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704" name="Shape 704"/>
        <p:cNvGrpSpPr/>
        <p:nvPr/>
      </p:nvGrpSpPr>
      <p:grpSpPr>
        <a:xfrm>
          <a:off x="0" y="0"/>
          <a:ext cx="0" cy="0"/>
          <a:chOff x="0" y="0"/>
          <a:chExt cx="0" cy="0"/>
        </a:xfrm>
      </p:grpSpPr>
      <p:sp>
        <p:nvSpPr>
          <p:cNvPr id="705" name="Google Shape;705;p75"/>
          <p:cNvSpPr/>
          <p:nvPr/>
        </p:nvSpPr>
        <p:spPr>
          <a:xfrm>
            <a:off x="722875" y="-1"/>
            <a:ext cx="2951400" cy="6114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706" name="Google Shape;706;p75"/>
          <p:cNvPicPr preferRelativeResize="0"/>
          <p:nvPr/>
        </p:nvPicPr>
        <p:blipFill rotWithShape="1">
          <a:blip r:embed="rId3">
            <a:alphaModFix/>
          </a:blip>
          <a:srcRect b="3250" l="28713" r="28717" t="0"/>
          <a:stretch/>
        </p:blipFill>
        <p:spPr>
          <a:xfrm>
            <a:off x="722875" y="783200"/>
            <a:ext cx="2960474" cy="4360300"/>
          </a:xfrm>
          <a:prstGeom prst="rect">
            <a:avLst/>
          </a:prstGeom>
          <a:noFill/>
          <a:ln>
            <a:noFill/>
          </a:ln>
        </p:spPr>
      </p:pic>
      <p:grpSp>
        <p:nvGrpSpPr>
          <p:cNvPr id="707" name="Google Shape;707;p75"/>
          <p:cNvGrpSpPr/>
          <p:nvPr/>
        </p:nvGrpSpPr>
        <p:grpSpPr>
          <a:xfrm>
            <a:off x="4703327" y="510775"/>
            <a:ext cx="3926363" cy="1765777"/>
            <a:chOff x="-1794236" y="-9533"/>
            <a:chExt cx="10470300" cy="4708739"/>
          </a:xfrm>
        </p:grpSpPr>
        <p:sp>
          <p:nvSpPr>
            <p:cNvPr id="708" name="Google Shape;708;p75"/>
            <p:cNvSpPr txBox="1"/>
            <p:nvPr/>
          </p:nvSpPr>
          <p:spPr>
            <a:xfrm>
              <a:off x="-1794236" y="-9533"/>
              <a:ext cx="10470300" cy="12315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 sz="3000">
                  <a:solidFill>
                    <a:srgbClr val="4D4A46"/>
                  </a:solidFill>
                  <a:latin typeface="Georgia"/>
                  <a:ea typeface="Georgia"/>
                  <a:cs typeface="Georgia"/>
                  <a:sym typeface="Georgia"/>
                </a:rPr>
                <a:t>NEW BUSINESS</a:t>
              </a:r>
              <a:endParaRPr sz="700">
                <a:latin typeface="Georgia"/>
                <a:ea typeface="Georgia"/>
                <a:cs typeface="Georgia"/>
                <a:sym typeface="Georgia"/>
              </a:endParaRPr>
            </a:p>
          </p:txBody>
        </p:sp>
        <p:sp>
          <p:nvSpPr>
            <p:cNvPr id="709" name="Google Shape;709;p75"/>
            <p:cNvSpPr txBox="1"/>
            <p:nvPr/>
          </p:nvSpPr>
          <p:spPr>
            <a:xfrm>
              <a:off x="1215882" y="4083606"/>
              <a:ext cx="7460100" cy="6156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t/>
              </a:r>
              <a:endParaRPr sz="1500">
                <a:solidFill>
                  <a:srgbClr val="4D4A46"/>
                </a:solidFill>
                <a:latin typeface="Georgia"/>
                <a:ea typeface="Georgia"/>
                <a:cs typeface="Georgia"/>
                <a:sym typeface="Georgia"/>
              </a:endParaRPr>
            </a:p>
          </p:txBody>
        </p:sp>
      </p:grpSp>
      <p:pic>
        <p:nvPicPr>
          <p:cNvPr id="710" name="Google Shape;710;p75"/>
          <p:cNvPicPr preferRelativeResize="0"/>
          <p:nvPr/>
        </p:nvPicPr>
        <p:blipFill rotWithShape="1">
          <a:blip r:embed="rId4">
            <a:alphaModFix/>
          </a:blip>
          <a:srcRect b="9387" l="0" r="0" t="0"/>
          <a:stretch/>
        </p:blipFill>
        <p:spPr>
          <a:xfrm>
            <a:off x="7631199" y="4315048"/>
            <a:ext cx="1258400" cy="541900"/>
          </a:xfrm>
          <a:prstGeom prst="rect">
            <a:avLst/>
          </a:prstGeom>
          <a:noFill/>
          <a:ln>
            <a:noFill/>
          </a:ln>
        </p:spPr>
      </p:pic>
      <p:sp>
        <p:nvSpPr>
          <p:cNvPr id="711" name="Google Shape;711;p75"/>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715" name="Shape 715"/>
        <p:cNvGrpSpPr/>
        <p:nvPr/>
      </p:nvGrpSpPr>
      <p:grpSpPr>
        <a:xfrm>
          <a:off x="0" y="0"/>
          <a:ext cx="0" cy="0"/>
          <a:chOff x="0" y="0"/>
          <a:chExt cx="0" cy="0"/>
        </a:xfrm>
      </p:grpSpPr>
      <p:sp>
        <p:nvSpPr>
          <p:cNvPr id="716" name="Google Shape;716;p76"/>
          <p:cNvSpPr/>
          <p:nvPr/>
        </p:nvSpPr>
        <p:spPr>
          <a:xfrm>
            <a:off x="722875" y="-1"/>
            <a:ext cx="2951400" cy="6114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717" name="Google Shape;717;p76"/>
          <p:cNvPicPr preferRelativeResize="0"/>
          <p:nvPr/>
        </p:nvPicPr>
        <p:blipFill rotWithShape="1">
          <a:blip r:embed="rId3">
            <a:alphaModFix/>
          </a:blip>
          <a:srcRect b="3250" l="28713" r="28717" t="0"/>
          <a:stretch/>
        </p:blipFill>
        <p:spPr>
          <a:xfrm>
            <a:off x="722875" y="783200"/>
            <a:ext cx="2960474" cy="4360300"/>
          </a:xfrm>
          <a:prstGeom prst="rect">
            <a:avLst/>
          </a:prstGeom>
          <a:noFill/>
          <a:ln>
            <a:noFill/>
          </a:ln>
        </p:spPr>
      </p:pic>
      <p:grpSp>
        <p:nvGrpSpPr>
          <p:cNvPr id="718" name="Google Shape;718;p76"/>
          <p:cNvGrpSpPr/>
          <p:nvPr/>
        </p:nvGrpSpPr>
        <p:grpSpPr>
          <a:xfrm>
            <a:off x="4804577" y="510775"/>
            <a:ext cx="3825248" cy="1765774"/>
            <a:chOff x="0" y="-9525"/>
            <a:chExt cx="8676000" cy="4708731"/>
          </a:xfrm>
        </p:grpSpPr>
        <p:sp>
          <p:nvSpPr>
            <p:cNvPr id="719" name="Google Shape;719;p76"/>
            <p:cNvSpPr txBox="1"/>
            <p:nvPr/>
          </p:nvSpPr>
          <p:spPr>
            <a:xfrm>
              <a:off x="0" y="-9525"/>
              <a:ext cx="8676000" cy="27090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lang="en" sz="3000">
                  <a:solidFill>
                    <a:srgbClr val="4D4A46"/>
                  </a:solidFill>
                  <a:latin typeface="Georgia"/>
                  <a:ea typeface="Georgia"/>
                  <a:cs typeface="Georgia"/>
                  <a:sym typeface="Georgia"/>
                </a:rPr>
                <a:t>CONSTITUTIONAL UPDATE</a:t>
              </a:r>
              <a:endParaRPr sz="700">
                <a:latin typeface="Georgia"/>
                <a:ea typeface="Georgia"/>
                <a:cs typeface="Georgia"/>
                <a:sym typeface="Georgia"/>
              </a:endParaRPr>
            </a:p>
          </p:txBody>
        </p:sp>
        <p:sp>
          <p:nvSpPr>
            <p:cNvPr id="720" name="Google Shape;720;p76"/>
            <p:cNvSpPr txBox="1"/>
            <p:nvPr/>
          </p:nvSpPr>
          <p:spPr>
            <a:xfrm>
              <a:off x="1215882" y="4083606"/>
              <a:ext cx="7460100" cy="615600"/>
            </a:xfrm>
            <a:prstGeom prst="rect">
              <a:avLst/>
            </a:prstGeom>
            <a:noFill/>
            <a:ln>
              <a:noFill/>
            </a:ln>
          </p:spPr>
          <p:txBody>
            <a:bodyPr anchorCtr="0" anchor="t" bIns="0" lIns="0" spcFirstLastPara="1" rIns="0" wrap="square" tIns="0">
              <a:spAutoFit/>
            </a:bodyPr>
            <a:lstStyle/>
            <a:p>
              <a:pPr indent="0" lvl="0" marL="0" marR="0" rtl="0" algn="r">
                <a:lnSpc>
                  <a:spcPct val="150000"/>
                </a:lnSpc>
                <a:spcBef>
                  <a:spcPts val="0"/>
                </a:spcBef>
                <a:spcAft>
                  <a:spcPts val="0"/>
                </a:spcAft>
                <a:buNone/>
              </a:pPr>
              <a:r>
                <a:t/>
              </a:r>
              <a:endParaRPr sz="1500">
                <a:solidFill>
                  <a:srgbClr val="4D4A46"/>
                </a:solidFill>
                <a:latin typeface="Georgia"/>
                <a:ea typeface="Georgia"/>
                <a:cs typeface="Georgia"/>
                <a:sym typeface="Georgia"/>
              </a:endParaRPr>
            </a:p>
          </p:txBody>
        </p:sp>
      </p:grpSp>
      <p:pic>
        <p:nvPicPr>
          <p:cNvPr id="721" name="Google Shape;721;p76"/>
          <p:cNvPicPr preferRelativeResize="0"/>
          <p:nvPr/>
        </p:nvPicPr>
        <p:blipFill rotWithShape="1">
          <a:blip r:embed="rId4">
            <a:alphaModFix/>
          </a:blip>
          <a:srcRect b="9387" l="0" r="0" t="0"/>
          <a:stretch/>
        </p:blipFill>
        <p:spPr>
          <a:xfrm>
            <a:off x="7631199" y="4315048"/>
            <a:ext cx="1258400" cy="541900"/>
          </a:xfrm>
          <a:prstGeom prst="rect">
            <a:avLst/>
          </a:prstGeom>
          <a:noFill/>
          <a:ln>
            <a:noFill/>
          </a:ln>
        </p:spPr>
      </p:pic>
      <p:sp>
        <p:nvSpPr>
          <p:cNvPr id="722" name="Google Shape;722;p76"/>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726" name="Shape 726"/>
        <p:cNvGrpSpPr/>
        <p:nvPr/>
      </p:nvGrpSpPr>
      <p:grpSpPr>
        <a:xfrm>
          <a:off x="0" y="0"/>
          <a:ext cx="0" cy="0"/>
          <a:chOff x="0" y="0"/>
          <a:chExt cx="0" cy="0"/>
        </a:xfrm>
      </p:grpSpPr>
      <p:sp>
        <p:nvSpPr>
          <p:cNvPr id="727" name="Google Shape;727;p77"/>
          <p:cNvSpPr/>
          <p:nvPr/>
        </p:nvSpPr>
        <p:spPr>
          <a:xfrm>
            <a:off x="6043450" y="3942200"/>
            <a:ext cx="2430300" cy="12012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728" name="Google Shape;728;p77"/>
          <p:cNvSpPr txBox="1"/>
          <p:nvPr/>
        </p:nvSpPr>
        <p:spPr>
          <a:xfrm>
            <a:off x="514350" y="1016002"/>
            <a:ext cx="5169000" cy="2772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None/>
            </a:pPr>
            <a:r>
              <a:rPr b="1" lang="en" sz="1800">
                <a:solidFill>
                  <a:srgbClr val="4D4A46"/>
                </a:solidFill>
                <a:latin typeface="Georgia"/>
                <a:ea typeface="Georgia"/>
                <a:cs typeface="Georgia"/>
                <a:sym typeface="Georgia"/>
              </a:rPr>
              <a:t>Constitutional Update</a:t>
            </a:r>
            <a:endParaRPr b="1" sz="700">
              <a:latin typeface="Georgia"/>
              <a:ea typeface="Georgia"/>
              <a:cs typeface="Georgia"/>
              <a:sym typeface="Georgia"/>
            </a:endParaRPr>
          </a:p>
        </p:txBody>
      </p:sp>
      <p:pic>
        <p:nvPicPr>
          <p:cNvPr id="729" name="Google Shape;729;p77"/>
          <p:cNvPicPr preferRelativeResize="0"/>
          <p:nvPr/>
        </p:nvPicPr>
        <p:blipFill rotWithShape="1">
          <a:blip r:embed="rId3">
            <a:alphaModFix/>
          </a:blip>
          <a:srcRect b="0" l="0" r="0" t="0"/>
          <a:stretch/>
        </p:blipFill>
        <p:spPr>
          <a:xfrm>
            <a:off x="7367320" y="4188321"/>
            <a:ext cx="1608866" cy="758113"/>
          </a:xfrm>
          <a:prstGeom prst="rect">
            <a:avLst/>
          </a:prstGeom>
          <a:noFill/>
          <a:ln>
            <a:noFill/>
          </a:ln>
        </p:spPr>
      </p:pic>
      <p:sp>
        <p:nvSpPr>
          <p:cNvPr id="730" name="Google Shape;730;p77"/>
          <p:cNvSpPr txBox="1"/>
          <p:nvPr/>
        </p:nvSpPr>
        <p:spPr>
          <a:xfrm>
            <a:off x="2617790" y="4856952"/>
            <a:ext cx="6271800" cy="1692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100" u="none" cap="none" strike="noStrike">
                <a:solidFill>
                  <a:srgbClr val="1A2A63"/>
                </a:solidFill>
                <a:latin typeface="Arial"/>
                <a:ea typeface="Arial"/>
                <a:cs typeface="Arial"/>
                <a:sym typeface="Arial"/>
              </a:rPr>
              <a:t>South Carolina Athletic Trainers' Association's 2022 Annual Symposium</a:t>
            </a:r>
            <a:endParaRPr sz="700"/>
          </a:p>
        </p:txBody>
      </p:sp>
      <p:sp>
        <p:nvSpPr>
          <p:cNvPr id="731" name="Google Shape;731;p77"/>
          <p:cNvSpPr txBox="1"/>
          <p:nvPr/>
        </p:nvSpPr>
        <p:spPr>
          <a:xfrm>
            <a:off x="514350" y="1351925"/>
            <a:ext cx="52704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Q&amp;A session</a:t>
            </a:r>
            <a:endParaRPr/>
          </a:p>
          <a:p>
            <a:pPr indent="-317500" lvl="0" marL="457200" rtl="0" algn="l">
              <a:spcBef>
                <a:spcPts val="0"/>
              </a:spcBef>
              <a:spcAft>
                <a:spcPts val="0"/>
              </a:spcAft>
              <a:buSzPts val="1400"/>
              <a:buChar char="●"/>
            </a:pPr>
            <a:r>
              <a:rPr lang="en"/>
              <a:t>Voting Members of SCATA</a:t>
            </a:r>
            <a:endParaRPr/>
          </a:p>
          <a:p>
            <a:pPr indent="-317500" lvl="0" marL="457200" rtl="0" algn="l">
              <a:spcBef>
                <a:spcPts val="0"/>
              </a:spcBef>
              <a:spcAft>
                <a:spcPts val="0"/>
              </a:spcAft>
              <a:buSzPts val="1400"/>
              <a:buChar char="●"/>
            </a:pPr>
            <a:r>
              <a:rPr lang="en"/>
              <a:t>A two/thirds majority will be necessary for the proposed changes to be adopted.</a:t>
            </a:r>
            <a:endParaRPr/>
          </a:p>
        </p:txBody>
      </p:sp>
      <p:pic>
        <p:nvPicPr>
          <p:cNvPr id="732" name="Google Shape;732;p77"/>
          <p:cNvPicPr preferRelativeResize="0"/>
          <p:nvPr/>
        </p:nvPicPr>
        <p:blipFill>
          <a:blip r:embed="rId4">
            <a:alphaModFix/>
          </a:blip>
          <a:stretch>
            <a:fillRect/>
          </a:stretch>
        </p:blipFill>
        <p:spPr>
          <a:xfrm>
            <a:off x="6043450" y="988450"/>
            <a:ext cx="2430401" cy="2430401"/>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736" name="Shape 736"/>
        <p:cNvGrpSpPr/>
        <p:nvPr/>
      </p:nvGrpSpPr>
      <p:grpSpPr>
        <a:xfrm>
          <a:off x="0" y="0"/>
          <a:ext cx="0" cy="0"/>
          <a:chOff x="0" y="0"/>
          <a:chExt cx="0" cy="0"/>
        </a:xfrm>
      </p:grpSpPr>
      <p:pic>
        <p:nvPicPr>
          <p:cNvPr id="737" name="Google Shape;737;p78"/>
          <p:cNvPicPr preferRelativeResize="0"/>
          <p:nvPr/>
        </p:nvPicPr>
        <p:blipFill rotWithShape="1">
          <a:blip r:embed="rId3">
            <a:alphaModFix/>
          </a:blip>
          <a:srcRect b="0" l="18542" r="47614" t="14821"/>
          <a:stretch/>
        </p:blipFill>
        <p:spPr>
          <a:xfrm>
            <a:off x="6043450" y="-187456"/>
            <a:ext cx="2429808" cy="3963153"/>
          </a:xfrm>
          <a:prstGeom prst="rect">
            <a:avLst/>
          </a:prstGeom>
          <a:noFill/>
          <a:ln>
            <a:noFill/>
          </a:ln>
        </p:spPr>
      </p:pic>
      <p:sp>
        <p:nvSpPr>
          <p:cNvPr id="738" name="Google Shape;738;p78"/>
          <p:cNvSpPr/>
          <p:nvPr/>
        </p:nvSpPr>
        <p:spPr>
          <a:xfrm>
            <a:off x="6043450" y="3942200"/>
            <a:ext cx="2430300" cy="12012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739" name="Google Shape;739;p78"/>
          <p:cNvPicPr preferRelativeResize="0"/>
          <p:nvPr/>
        </p:nvPicPr>
        <p:blipFill rotWithShape="1">
          <a:blip r:embed="rId4">
            <a:alphaModFix/>
          </a:blip>
          <a:srcRect b="0" l="0" r="0" t="0"/>
          <a:stretch/>
        </p:blipFill>
        <p:spPr>
          <a:xfrm>
            <a:off x="7367320" y="4188321"/>
            <a:ext cx="1608866" cy="758113"/>
          </a:xfrm>
          <a:prstGeom prst="rect">
            <a:avLst/>
          </a:prstGeom>
          <a:noFill/>
          <a:ln>
            <a:noFill/>
          </a:ln>
        </p:spPr>
      </p:pic>
      <p:sp>
        <p:nvSpPr>
          <p:cNvPr id="740" name="Google Shape;740;p78"/>
          <p:cNvSpPr txBox="1"/>
          <p:nvPr/>
        </p:nvSpPr>
        <p:spPr>
          <a:xfrm>
            <a:off x="514350" y="1016002"/>
            <a:ext cx="5169000" cy="2772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None/>
            </a:pPr>
            <a:r>
              <a:rPr lang="en" sz="1800">
                <a:solidFill>
                  <a:srgbClr val="4D4A46"/>
                </a:solidFill>
                <a:latin typeface="Georgia"/>
                <a:ea typeface="Georgia"/>
                <a:cs typeface="Georgia"/>
                <a:sym typeface="Georgia"/>
              </a:rPr>
              <a:t>Constitutional Update</a:t>
            </a:r>
            <a:endParaRPr sz="700">
              <a:latin typeface="Georgia"/>
              <a:ea typeface="Georgia"/>
              <a:cs typeface="Georgia"/>
              <a:sym typeface="Georgia"/>
            </a:endParaRPr>
          </a:p>
        </p:txBody>
      </p:sp>
      <p:sp>
        <p:nvSpPr>
          <p:cNvPr id="741" name="Google Shape;741;p78"/>
          <p:cNvSpPr txBox="1"/>
          <p:nvPr/>
        </p:nvSpPr>
        <p:spPr>
          <a:xfrm>
            <a:off x="2617790" y="4856952"/>
            <a:ext cx="6271800" cy="1692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100" u="none" cap="none" strike="noStrike">
                <a:solidFill>
                  <a:srgbClr val="1A2A63"/>
                </a:solidFill>
                <a:latin typeface="Arial"/>
                <a:ea typeface="Arial"/>
                <a:cs typeface="Arial"/>
                <a:sym typeface="Arial"/>
              </a:rPr>
              <a:t>South Carolina Athletic Trainers' Association's 2022 Annual Symposium</a:t>
            </a:r>
            <a:endParaRPr sz="700"/>
          </a:p>
        </p:txBody>
      </p:sp>
      <p:sp>
        <p:nvSpPr>
          <p:cNvPr id="742" name="Google Shape;742;p78"/>
          <p:cNvSpPr txBox="1"/>
          <p:nvPr/>
        </p:nvSpPr>
        <p:spPr>
          <a:xfrm>
            <a:off x="514375" y="1293100"/>
            <a:ext cx="5169000" cy="4310400"/>
          </a:xfrm>
          <a:prstGeom prst="rect">
            <a:avLst/>
          </a:prstGeom>
          <a:noFill/>
          <a:ln>
            <a:noFill/>
          </a:ln>
        </p:spPr>
        <p:txBody>
          <a:bodyPr anchorCtr="0" anchor="t" bIns="0" lIns="0" spcFirstLastPara="1" rIns="0" wrap="square" tIns="0">
            <a:spAutoFit/>
          </a:bodyPr>
          <a:lstStyle/>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Motion to accept constitutional update as presented.</a:t>
            </a:r>
            <a:endParaRPr sz="1600">
              <a:solidFill>
                <a:srgbClr val="4D4A46"/>
              </a:solidFill>
              <a:latin typeface="Georgia"/>
              <a:ea typeface="Georgia"/>
              <a:cs typeface="Georgia"/>
              <a:sym typeface="Georgia"/>
            </a:endParaRPr>
          </a:p>
          <a:p>
            <a:pPr indent="-330200" lvl="1" marL="914400" marR="0" rtl="0" algn="l">
              <a:lnSpc>
                <a:spcPct val="150015"/>
              </a:lnSpc>
              <a:spcBef>
                <a:spcPts val="0"/>
              </a:spcBef>
              <a:spcAft>
                <a:spcPts val="0"/>
              </a:spcAft>
              <a:buClr>
                <a:srgbClr val="4D4A46"/>
              </a:buClr>
              <a:buSzPts val="1600"/>
              <a:buFont typeface="Georgia"/>
              <a:buChar char="○"/>
            </a:pPr>
            <a:r>
              <a:rPr b="1" lang="en" sz="1600">
                <a:solidFill>
                  <a:srgbClr val="4D4A46"/>
                </a:solidFill>
                <a:latin typeface="Georgia"/>
                <a:ea typeface="Georgia"/>
                <a:cs typeface="Georgia"/>
                <a:sym typeface="Georgia"/>
              </a:rPr>
              <a:t>Walt Gainey</a:t>
            </a:r>
            <a:endParaRPr b="1" sz="1600">
              <a:solidFill>
                <a:srgbClr val="4D4A46"/>
              </a:solidFill>
              <a:latin typeface="Georgia"/>
              <a:ea typeface="Georgia"/>
              <a:cs typeface="Georgia"/>
              <a:sym typeface="Georgia"/>
            </a:endParaRPr>
          </a:p>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Second of the motion</a:t>
            </a:r>
            <a:endParaRPr sz="1600">
              <a:solidFill>
                <a:srgbClr val="4D4A46"/>
              </a:solidFill>
              <a:latin typeface="Georgia"/>
              <a:ea typeface="Georgia"/>
              <a:cs typeface="Georgia"/>
              <a:sym typeface="Georgia"/>
            </a:endParaRPr>
          </a:p>
          <a:p>
            <a:pPr indent="-330200" lvl="1" marL="914400" marR="0" rtl="0" algn="l">
              <a:lnSpc>
                <a:spcPct val="150015"/>
              </a:lnSpc>
              <a:spcBef>
                <a:spcPts val="0"/>
              </a:spcBef>
              <a:spcAft>
                <a:spcPts val="0"/>
              </a:spcAft>
              <a:buClr>
                <a:srgbClr val="4D4A46"/>
              </a:buClr>
              <a:buSzPts val="1600"/>
              <a:buFont typeface="Georgia"/>
              <a:buChar char="○"/>
            </a:pPr>
            <a:r>
              <a:rPr b="1" lang="en" sz="1600">
                <a:solidFill>
                  <a:srgbClr val="4D4A46"/>
                </a:solidFill>
                <a:latin typeface="Georgia"/>
                <a:ea typeface="Georgia"/>
                <a:cs typeface="Georgia"/>
                <a:sym typeface="Georgia"/>
              </a:rPr>
              <a:t>Jerome Razayeski</a:t>
            </a:r>
            <a:endParaRPr b="1" sz="1600">
              <a:solidFill>
                <a:srgbClr val="4D4A46"/>
              </a:solidFill>
              <a:latin typeface="Georgia"/>
              <a:ea typeface="Georgia"/>
              <a:cs typeface="Georgia"/>
              <a:sym typeface="Georgia"/>
            </a:endParaRPr>
          </a:p>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Discussion</a:t>
            </a:r>
            <a:endParaRPr sz="1600">
              <a:solidFill>
                <a:srgbClr val="4D4A46"/>
              </a:solidFill>
              <a:latin typeface="Georgia"/>
              <a:ea typeface="Georgia"/>
              <a:cs typeface="Georgia"/>
              <a:sym typeface="Georgia"/>
            </a:endParaRPr>
          </a:p>
          <a:p>
            <a:pPr indent="-330200" lvl="1" marL="9144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Discussion will continue until </a:t>
            </a:r>
            <a:endParaRPr sz="1600">
              <a:solidFill>
                <a:srgbClr val="4D4A46"/>
              </a:solidFill>
              <a:latin typeface="Georgia"/>
              <a:ea typeface="Georgia"/>
              <a:cs typeface="Georgia"/>
              <a:sym typeface="Georgia"/>
            </a:endParaRPr>
          </a:p>
          <a:p>
            <a:pPr indent="-330200" lvl="2" marL="13716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No one rises to claim the floor or</a:t>
            </a:r>
            <a:endParaRPr sz="1600">
              <a:solidFill>
                <a:srgbClr val="4D4A46"/>
              </a:solidFill>
              <a:latin typeface="Georgia"/>
              <a:ea typeface="Georgia"/>
              <a:cs typeface="Georgia"/>
              <a:sym typeface="Georgia"/>
            </a:endParaRPr>
          </a:p>
          <a:p>
            <a:pPr indent="-330200" lvl="2" marL="13716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Order of the the assembly</a:t>
            </a:r>
            <a:endParaRPr sz="1600">
              <a:solidFill>
                <a:srgbClr val="4D4A46"/>
              </a:solidFill>
              <a:latin typeface="Georgia"/>
              <a:ea typeface="Georgia"/>
              <a:cs typeface="Georgia"/>
              <a:sym typeface="Georgia"/>
            </a:endParaRPr>
          </a:p>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The question is the adoption of the motion that we accept the constitutional updates as presented.</a:t>
            </a:r>
            <a:endParaRPr sz="1600">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t/>
            </a:r>
            <a:endParaRPr sz="1600">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t/>
            </a:r>
            <a:endParaRPr sz="1600">
              <a:solidFill>
                <a:srgbClr val="4D4A46"/>
              </a:solidFill>
              <a:latin typeface="Georgia"/>
              <a:ea typeface="Georgia"/>
              <a:cs typeface="Georgia"/>
              <a:sym typeface="Georgia"/>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79"/>
          <p:cNvSpPr txBox="1"/>
          <p:nvPr/>
        </p:nvSpPr>
        <p:spPr>
          <a:xfrm>
            <a:off x="178100" y="206600"/>
            <a:ext cx="88479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Discussion on Constitution update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Question if this is the correct place to put the DEI statement or should it go in By-laws.  Some members want to split the updates into sections to vote 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Motion voted on Yes = 52 and No = 58 so motion does not pass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Motion to Break into Segments - Andy Clawson, 2nd Barry Atkinson</a:t>
            </a:r>
            <a:endParaRPr>
              <a:latin typeface="Calibri"/>
              <a:ea typeface="Calibri"/>
              <a:cs typeface="Calibri"/>
              <a:sym typeface="Calibri"/>
            </a:endParaRPr>
          </a:p>
          <a:p>
            <a:pPr indent="0" lvl="0" marL="0" rtl="0" algn="l">
              <a:spcBef>
                <a:spcPts val="0"/>
              </a:spcBef>
              <a:spcAft>
                <a:spcPts val="0"/>
              </a:spcAft>
              <a:buNone/>
            </a:pPr>
            <a:r>
              <a:rPr lang="en">
                <a:latin typeface="Calibri"/>
                <a:ea typeface="Calibri"/>
                <a:cs typeface="Calibri"/>
                <a:sym typeface="Calibri"/>
              </a:rPr>
              <a:t>Discussion</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People are confused by what the constitution is and what the by-laws are.</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Lawyers are split on where the DEI statement should reside in Constitution or by-laws</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Motion to table then </a:t>
            </a:r>
            <a:r>
              <a:rPr lang="en">
                <a:latin typeface="Calibri"/>
                <a:ea typeface="Calibri"/>
                <a:cs typeface="Calibri"/>
                <a:sym typeface="Calibri"/>
              </a:rPr>
              <a:t>rescinded</a:t>
            </a:r>
            <a:r>
              <a:rPr lang="en">
                <a:latin typeface="Calibri"/>
                <a:ea typeface="Calibri"/>
                <a:cs typeface="Calibri"/>
                <a:sym typeface="Calibri"/>
              </a:rPr>
              <a:t> by Craig Clark</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DEI Statement is needed to support the members of our organization to have inclusion and equal opportunity</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Motion is amended by Andy to go back to Committee, 2nd Jerome Razayeski</a:t>
            </a:r>
            <a:endParaRPr>
              <a:latin typeface="Calibri"/>
              <a:ea typeface="Calibri"/>
              <a:cs typeface="Calibri"/>
              <a:sym typeface="Calibri"/>
            </a:endParaRPr>
          </a:p>
          <a:p>
            <a:pPr indent="-317500" lvl="0" marL="457200" rtl="0" algn="l">
              <a:spcBef>
                <a:spcPts val="0"/>
              </a:spcBef>
              <a:spcAft>
                <a:spcPts val="0"/>
              </a:spcAft>
              <a:buSzPts val="1400"/>
              <a:buFont typeface="Calibri"/>
              <a:buChar char="-"/>
            </a:pPr>
            <a:r>
              <a:rPr lang="en">
                <a:latin typeface="Calibri"/>
                <a:ea typeface="Calibri"/>
                <a:cs typeface="Calibri"/>
                <a:sym typeface="Calibri"/>
              </a:rPr>
              <a:t>Yes = 86  and No=44 motion passes to send back to committee</a:t>
            </a:r>
            <a:endParaRPr>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751" name="Shape 751"/>
        <p:cNvGrpSpPr/>
        <p:nvPr/>
      </p:nvGrpSpPr>
      <p:grpSpPr>
        <a:xfrm>
          <a:off x="0" y="0"/>
          <a:ext cx="0" cy="0"/>
          <a:chOff x="0" y="0"/>
          <a:chExt cx="0" cy="0"/>
        </a:xfrm>
      </p:grpSpPr>
      <p:sp>
        <p:nvSpPr>
          <p:cNvPr id="752" name="Google Shape;752;p80"/>
          <p:cNvSpPr/>
          <p:nvPr/>
        </p:nvSpPr>
        <p:spPr>
          <a:xfrm>
            <a:off x="6043450" y="3942200"/>
            <a:ext cx="2430300" cy="12012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753" name="Google Shape;753;p80"/>
          <p:cNvPicPr preferRelativeResize="0"/>
          <p:nvPr/>
        </p:nvPicPr>
        <p:blipFill rotWithShape="1">
          <a:blip r:embed="rId3">
            <a:alphaModFix/>
          </a:blip>
          <a:srcRect b="0" l="0" r="0" t="0"/>
          <a:stretch/>
        </p:blipFill>
        <p:spPr>
          <a:xfrm>
            <a:off x="7367320" y="4188321"/>
            <a:ext cx="1608866" cy="758113"/>
          </a:xfrm>
          <a:prstGeom prst="rect">
            <a:avLst/>
          </a:prstGeom>
          <a:noFill/>
          <a:ln>
            <a:noFill/>
          </a:ln>
        </p:spPr>
      </p:pic>
      <p:sp>
        <p:nvSpPr>
          <p:cNvPr id="754" name="Google Shape;754;p80"/>
          <p:cNvSpPr txBox="1"/>
          <p:nvPr/>
        </p:nvSpPr>
        <p:spPr>
          <a:xfrm>
            <a:off x="514350" y="1016002"/>
            <a:ext cx="5169000" cy="2772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None/>
            </a:pPr>
            <a:r>
              <a:rPr lang="en" sz="1800">
                <a:solidFill>
                  <a:srgbClr val="4D4A46"/>
                </a:solidFill>
                <a:latin typeface="Georgia"/>
                <a:ea typeface="Georgia"/>
                <a:cs typeface="Georgia"/>
                <a:sym typeface="Georgia"/>
              </a:rPr>
              <a:t>New Business</a:t>
            </a:r>
            <a:endParaRPr sz="700">
              <a:latin typeface="Georgia"/>
              <a:ea typeface="Georgia"/>
              <a:cs typeface="Georgia"/>
              <a:sym typeface="Georgia"/>
            </a:endParaRPr>
          </a:p>
        </p:txBody>
      </p:sp>
      <p:sp>
        <p:nvSpPr>
          <p:cNvPr id="755" name="Google Shape;755;p80"/>
          <p:cNvSpPr txBox="1"/>
          <p:nvPr/>
        </p:nvSpPr>
        <p:spPr>
          <a:xfrm>
            <a:off x="2617790" y="4856952"/>
            <a:ext cx="6271800" cy="1692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100" u="none" cap="none" strike="noStrike">
                <a:solidFill>
                  <a:srgbClr val="1A2A63"/>
                </a:solidFill>
                <a:latin typeface="Arial"/>
                <a:ea typeface="Arial"/>
                <a:cs typeface="Arial"/>
                <a:sym typeface="Arial"/>
              </a:rPr>
              <a:t>South Carolina Athletic Trainers' Association's 2022 Annual Symposium</a:t>
            </a:r>
            <a:endParaRPr sz="700"/>
          </a:p>
        </p:txBody>
      </p:sp>
      <p:sp>
        <p:nvSpPr>
          <p:cNvPr id="756" name="Google Shape;756;p80"/>
          <p:cNvSpPr txBox="1"/>
          <p:nvPr/>
        </p:nvSpPr>
        <p:spPr>
          <a:xfrm>
            <a:off x="514375" y="1293101"/>
            <a:ext cx="5169000" cy="615600"/>
          </a:xfrm>
          <a:prstGeom prst="rect">
            <a:avLst/>
          </a:prstGeom>
          <a:noFill/>
          <a:ln>
            <a:noFill/>
          </a:ln>
        </p:spPr>
        <p:txBody>
          <a:bodyPr anchorCtr="0" anchor="t" bIns="0" lIns="0" spcFirstLastPara="1" rIns="0" wrap="square" tIns="0">
            <a:spAutoFit/>
          </a:bodyPr>
          <a:lstStyle/>
          <a:p>
            <a:pPr indent="-330200" lvl="0" marL="45720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Please utilize the microphones located in the front of the room.</a:t>
            </a:r>
            <a:endParaRPr sz="1600">
              <a:solidFill>
                <a:srgbClr val="4D4A46"/>
              </a:solidFill>
              <a:latin typeface="Georgia"/>
              <a:ea typeface="Georgia"/>
              <a:cs typeface="Georgia"/>
              <a:sym typeface="Georgia"/>
            </a:endParaRPr>
          </a:p>
        </p:txBody>
      </p:sp>
      <p:pic>
        <p:nvPicPr>
          <p:cNvPr id="757" name="Google Shape;757;p80"/>
          <p:cNvPicPr preferRelativeResize="0"/>
          <p:nvPr/>
        </p:nvPicPr>
        <p:blipFill rotWithShape="1">
          <a:blip r:embed="rId4">
            <a:alphaModFix/>
          </a:blip>
          <a:srcRect b="0" l="24193" r="31640" t="0"/>
          <a:stretch/>
        </p:blipFill>
        <p:spPr>
          <a:xfrm>
            <a:off x="6043451" y="0"/>
            <a:ext cx="2430301" cy="37561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761" name="Shape 761"/>
        <p:cNvGrpSpPr/>
        <p:nvPr/>
      </p:nvGrpSpPr>
      <p:grpSpPr>
        <a:xfrm>
          <a:off x="0" y="0"/>
          <a:ext cx="0" cy="0"/>
          <a:chOff x="0" y="0"/>
          <a:chExt cx="0" cy="0"/>
        </a:xfrm>
      </p:grpSpPr>
      <p:sp>
        <p:nvSpPr>
          <p:cNvPr id="762" name="Google Shape;762;p81"/>
          <p:cNvSpPr txBox="1"/>
          <p:nvPr/>
        </p:nvSpPr>
        <p:spPr>
          <a:xfrm>
            <a:off x="514350" y="775283"/>
            <a:ext cx="6491700" cy="4617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 sz="3000">
                <a:solidFill>
                  <a:srgbClr val="4D4A46"/>
                </a:solidFill>
                <a:latin typeface="Georgia"/>
                <a:ea typeface="Georgia"/>
                <a:cs typeface="Georgia"/>
                <a:sym typeface="Georgia"/>
              </a:rPr>
              <a:t>Thank You Jeremy</a:t>
            </a:r>
            <a:endParaRPr sz="700">
              <a:latin typeface="Georgia"/>
              <a:ea typeface="Georgia"/>
              <a:cs typeface="Georgia"/>
              <a:sym typeface="Georgia"/>
            </a:endParaRPr>
          </a:p>
        </p:txBody>
      </p:sp>
      <p:sp>
        <p:nvSpPr>
          <p:cNvPr id="763" name="Google Shape;763;p81"/>
          <p:cNvSpPr/>
          <p:nvPr/>
        </p:nvSpPr>
        <p:spPr>
          <a:xfrm>
            <a:off x="89700" y="1422025"/>
            <a:ext cx="8896500" cy="31890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764" name="Google Shape;764;p81"/>
          <p:cNvPicPr preferRelativeResize="0"/>
          <p:nvPr/>
        </p:nvPicPr>
        <p:blipFill rotWithShape="1">
          <a:blip r:embed="rId3">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765" name="Google Shape;765;p81"/>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766" name="Google Shape;766;p81"/>
          <p:cNvSpPr txBox="1"/>
          <p:nvPr/>
        </p:nvSpPr>
        <p:spPr>
          <a:xfrm>
            <a:off x="521925" y="1523175"/>
            <a:ext cx="405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pic>
        <p:nvPicPr>
          <p:cNvPr id="767" name="Google Shape;767;p81"/>
          <p:cNvPicPr preferRelativeResize="0"/>
          <p:nvPr/>
        </p:nvPicPr>
        <p:blipFill rotWithShape="1">
          <a:blip r:embed="rId4">
            <a:alphaModFix/>
          </a:blip>
          <a:srcRect b="0" l="19" r="29" t="0"/>
          <a:stretch/>
        </p:blipFill>
        <p:spPr>
          <a:xfrm>
            <a:off x="3960022" y="1623825"/>
            <a:ext cx="4781154" cy="3189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771" name="Shape 771"/>
        <p:cNvGrpSpPr/>
        <p:nvPr/>
      </p:nvGrpSpPr>
      <p:grpSpPr>
        <a:xfrm>
          <a:off x="0" y="0"/>
          <a:ext cx="0" cy="0"/>
          <a:chOff x="0" y="0"/>
          <a:chExt cx="0" cy="0"/>
        </a:xfrm>
      </p:grpSpPr>
      <p:pic>
        <p:nvPicPr>
          <p:cNvPr id="772" name="Google Shape;772;p82"/>
          <p:cNvPicPr preferRelativeResize="0"/>
          <p:nvPr/>
        </p:nvPicPr>
        <p:blipFill rotWithShape="1">
          <a:blip r:embed="rId3">
            <a:alphaModFix/>
          </a:blip>
          <a:srcRect b="0" l="18542" r="47614" t="14821"/>
          <a:stretch/>
        </p:blipFill>
        <p:spPr>
          <a:xfrm>
            <a:off x="6043450" y="-187456"/>
            <a:ext cx="2429808" cy="3963153"/>
          </a:xfrm>
          <a:prstGeom prst="rect">
            <a:avLst/>
          </a:prstGeom>
          <a:noFill/>
          <a:ln>
            <a:noFill/>
          </a:ln>
        </p:spPr>
      </p:pic>
      <p:sp>
        <p:nvSpPr>
          <p:cNvPr id="773" name="Google Shape;773;p82"/>
          <p:cNvSpPr/>
          <p:nvPr/>
        </p:nvSpPr>
        <p:spPr>
          <a:xfrm>
            <a:off x="6043450" y="3942200"/>
            <a:ext cx="2430300" cy="12012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774" name="Google Shape;774;p82"/>
          <p:cNvPicPr preferRelativeResize="0"/>
          <p:nvPr/>
        </p:nvPicPr>
        <p:blipFill rotWithShape="1">
          <a:blip r:embed="rId4">
            <a:alphaModFix/>
          </a:blip>
          <a:srcRect b="0" l="0" r="0" t="0"/>
          <a:stretch/>
        </p:blipFill>
        <p:spPr>
          <a:xfrm>
            <a:off x="7367320" y="4188321"/>
            <a:ext cx="1608866" cy="758113"/>
          </a:xfrm>
          <a:prstGeom prst="rect">
            <a:avLst/>
          </a:prstGeom>
          <a:noFill/>
          <a:ln>
            <a:noFill/>
          </a:ln>
        </p:spPr>
      </p:pic>
      <p:sp>
        <p:nvSpPr>
          <p:cNvPr id="775" name="Google Shape;775;p82"/>
          <p:cNvSpPr txBox="1"/>
          <p:nvPr/>
        </p:nvSpPr>
        <p:spPr>
          <a:xfrm>
            <a:off x="514350" y="1016002"/>
            <a:ext cx="5169000" cy="277200"/>
          </a:xfrm>
          <a:prstGeom prst="rect">
            <a:avLst/>
          </a:prstGeom>
          <a:noFill/>
          <a:ln>
            <a:noFill/>
          </a:ln>
        </p:spPr>
        <p:txBody>
          <a:bodyPr anchorCtr="0" anchor="t" bIns="0" lIns="0" spcFirstLastPara="1" rIns="0" wrap="square" tIns="0">
            <a:spAutoFit/>
          </a:bodyPr>
          <a:lstStyle/>
          <a:p>
            <a:pPr indent="0" lvl="0" marL="0" marR="0" rtl="0" algn="l">
              <a:lnSpc>
                <a:spcPct val="120027"/>
              </a:lnSpc>
              <a:spcBef>
                <a:spcPts val="0"/>
              </a:spcBef>
              <a:spcAft>
                <a:spcPts val="0"/>
              </a:spcAft>
              <a:buNone/>
            </a:pPr>
            <a:r>
              <a:rPr lang="en" sz="1800">
                <a:solidFill>
                  <a:srgbClr val="4D4A46"/>
                </a:solidFill>
                <a:latin typeface="Georgia"/>
                <a:ea typeface="Georgia"/>
                <a:cs typeface="Georgia"/>
                <a:sym typeface="Georgia"/>
              </a:rPr>
              <a:t>Adjourn</a:t>
            </a:r>
            <a:endParaRPr sz="700">
              <a:latin typeface="Georgia"/>
              <a:ea typeface="Georgia"/>
              <a:cs typeface="Georgia"/>
              <a:sym typeface="Georgia"/>
            </a:endParaRPr>
          </a:p>
        </p:txBody>
      </p:sp>
      <p:sp>
        <p:nvSpPr>
          <p:cNvPr id="776" name="Google Shape;776;p82"/>
          <p:cNvSpPr txBox="1"/>
          <p:nvPr/>
        </p:nvSpPr>
        <p:spPr>
          <a:xfrm>
            <a:off x="2617790" y="4856952"/>
            <a:ext cx="6271800" cy="169200"/>
          </a:xfrm>
          <a:prstGeom prst="rect">
            <a:avLst/>
          </a:prstGeom>
          <a:noFill/>
          <a:ln>
            <a:noFill/>
          </a:ln>
        </p:spPr>
        <p:txBody>
          <a:bodyPr anchorCtr="0" anchor="t" bIns="0" lIns="0" spcFirstLastPara="1" rIns="0" wrap="square" tIns="0">
            <a:spAutoFit/>
          </a:bodyPr>
          <a:lstStyle/>
          <a:p>
            <a:pPr indent="0" lvl="0" marL="0" marR="0" rtl="0" algn="r">
              <a:lnSpc>
                <a:spcPct val="130000"/>
              </a:lnSpc>
              <a:spcBef>
                <a:spcPts val="0"/>
              </a:spcBef>
              <a:spcAft>
                <a:spcPts val="0"/>
              </a:spcAft>
              <a:buNone/>
            </a:pPr>
            <a:r>
              <a:rPr b="0" i="0" lang="en" sz="1100" u="none" cap="none" strike="noStrike">
                <a:solidFill>
                  <a:srgbClr val="1A2A63"/>
                </a:solidFill>
                <a:latin typeface="Arial"/>
                <a:ea typeface="Arial"/>
                <a:cs typeface="Arial"/>
                <a:sym typeface="Arial"/>
              </a:rPr>
              <a:t>South Carolina Athletic Trainers' Association's 2022 Annual Symposium</a:t>
            </a:r>
            <a:endParaRPr sz="700"/>
          </a:p>
        </p:txBody>
      </p:sp>
      <p:sp>
        <p:nvSpPr>
          <p:cNvPr id="777" name="Google Shape;777;p82"/>
          <p:cNvSpPr txBox="1"/>
          <p:nvPr/>
        </p:nvSpPr>
        <p:spPr>
          <a:xfrm>
            <a:off x="514375" y="1293100"/>
            <a:ext cx="5169000" cy="2463000"/>
          </a:xfrm>
          <a:prstGeom prst="rect">
            <a:avLst/>
          </a:prstGeom>
          <a:noFill/>
          <a:ln>
            <a:noFill/>
          </a:ln>
        </p:spPr>
        <p:txBody>
          <a:bodyPr anchorCtr="0" anchor="t" bIns="0" lIns="0" spcFirstLastPara="1" rIns="0" wrap="square" tIns="0">
            <a:spAutoFit/>
          </a:bodyPr>
          <a:lstStyle/>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Motion to adjourn - </a:t>
            </a:r>
            <a:r>
              <a:rPr b="1" lang="en" sz="1600">
                <a:solidFill>
                  <a:srgbClr val="4D4A46"/>
                </a:solidFill>
                <a:latin typeface="Georgia"/>
                <a:ea typeface="Georgia"/>
                <a:cs typeface="Georgia"/>
                <a:sym typeface="Georgia"/>
              </a:rPr>
              <a:t>Bill Warren</a:t>
            </a:r>
            <a:endParaRPr b="1" sz="1600">
              <a:solidFill>
                <a:srgbClr val="4D4A46"/>
              </a:solidFill>
              <a:latin typeface="Georgia"/>
              <a:ea typeface="Georgia"/>
              <a:cs typeface="Georgia"/>
              <a:sym typeface="Georgia"/>
            </a:endParaRPr>
          </a:p>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Second of the motion - </a:t>
            </a:r>
            <a:r>
              <a:rPr b="1" lang="en" sz="1600">
                <a:solidFill>
                  <a:srgbClr val="4D4A46"/>
                </a:solidFill>
                <a:latin typeface="Georgia"/>
                <a:ea typeface="Georgia"/>
                <a:cs typeface="Georgia"/>
                <a:sym typeface="Georgia"/>
              </a:rPr>
              <a:t>Craig Clark</a:t>
            </a:r>
            <a:endParaRPr b="1" sz="1600">
              <a:solidFill>
                <a:srgbClr val="4D4A46"/>
              </a:solidFill>
              <a:latin typeface="Georgia"/>
              <a:ea typeface="Georgia"/>
              <a:cs typeface="Georgia"/>
              <a:sym typeface="Georgia"/>
            </a:endParaRPr>
          </a:p>
          <a:p>
            <a:pPr indent="-330200" lvl="0" marL="457200" marR="0" rtl="0" algn="l">
              <a:lnSpc>
                <a:spcPct val="150015"/>
              </a:lnSpc>
              <a:spcBef>
                <a:spcPts val="0"/>
              </a:spcBef>
              <a:spcAft>
                <a:spcPts val="0"/>
              </a:spcAft>
              <a:buClr>
                <a:srgbClr val="4D4A46"/>
              </a:buClr>
              <a:buSzPts val="1600"/>
              <a:buFont typeface="Georgia"/>
              <a:buChar char="■"/>
            </a:pPr>
            <a:r>
              <a:rPr lang="en" sz="1600">
                <a:solidFill>
                  <a:srgbClr val="4D4A46"/>
                </a:solidFill>
                <a:latin typeface="Georgia"/>
                <a:ea typeface="Georgia"/>
                <a:cs typeface="Georgia"/>
                <a:sym typeface="Georgia"/>
              </a:rPr>
              <a:t>The question is the adjournment of the 2022 South Carolina Athletic Trainers’ Association Annual Business Meeting.- </a:t>
            </a:r>
            <a:r>
              <a:rPr b="1" lang="en" sz="1600">
                <a:solidFill>
                  <a:srgbClr val="4D4A46"/>
                </a:solidFill>
                <a:latin typeface="Georgia"/>
                <a:ea typeface="Georgia"/>
                <a:cs typeface="Georgia"/>
                <a:sym typeface="Georgia"/>
              </a:rPr>
              <a:t>Everyone in Favor</a:t>
            </a:r>
            <a:endParaRPr b="1" sz="1600">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t/>
            </a:r>
            <a:endParaRPr sz="1600">
              <a:solidFill>
                <a:srgbClr val="4D4A46"/>
              </a:solidFill>
              <a:latin typeface="Georgia"/>
              <a:ea typeface="Georgia"/>
              <a:cs typeface="Georgia"/>
              <a:sym typeface="Georgia"/>
            </a:endParaRPr>
          </a:p>
          <a:p>
            <a:pPr indent="0" lvl="0" marL="0" marR="0" rtl="0" algn="l">
              <a:lnSpc>
                <a:spcPct val="150015"/>
              </a:lnSpc>
              <a:spcBef>
                <a:spcPts val="0"/>
              </a:spcBef>
              <a:spcAft>
                <a:spcPts val="0"/>
              </a:spcAft>
              <a:buNone/>
            </a:pPr>
            <a:r>
              <a:t/>
            </a:r>
            <a:endParaRPr sz="1600">
              <a:solidFill>
                <a:srgbClr val="4D4A46"/>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190" name="Shape 190"/>
        <p:cNvGrpSpPr/>
        <p:nvPr/>
      </p:nvGrpSpPr>
      <p:grpSpPr>
        <a:xfrm>
          <a:off x="0" y="0"/>
          <a:ext cx="0" cy="0"/>
          <a:chOff x="0" y="0"/>
          <a:chExt cx="0" cy="0"/>
        </a:xfrm>
      </p:grpSpPr>
      <p:pic>
        <p:nvPicPr>
          <p:cNvPr id="191" name="Google Shape;191;p30"/>
          <p:cNvPicPr preferRelativeResize="0"/>
          <p:nvPr/>
        </p:nvPicPr>
        <p:blipFill rotWithShape="1">
          <a:blip r:embed="rId3">
            <a:alphaModFix/>
          </a:blip>
          <a:srcRect b="7239" l="35423" r="40982" t="13552"/>
          <a:stretch/>
        </p:blipFill>
        <p:spPr>
          <a:xfrm>
            <a:off x="136800" y="0"/>
            <a:ext cx="2483164" cy="3775725"/>
          </a:xfrm>
          <a:prstGeom prst="rect">
            <a:avLst/>
          </a:prstGeom>
          <a:noFill/>
          <a:ln>
            <a:noFill/>
          </a:ln>
        </p:spPr>
      </p:pic>
      <p:sp>
        <p:nvSpPr>
          <p:cNvPr id="192" name="Google Shape;192;p30"/>
          <p:cNvSpPr/>
          <p:nvPr/>
        </p:nvSpPr>
        <p:spPr>
          <a:xfrm>
            <a:off x="136800" y="3942225"/>
            <a:ext cx="2483700" cy="12012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193" name="Google Shape;193;p30"/>
          <p:cNvPicPr preferRelativeResize="0"/>
          <p:nvPr/>
        </p:nvPicPr>
        <p:blipFill rotWithShape="1">
          <a:blip r:embed="rId4">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194" name="Google Shape;194;p30"/>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195" name="Google Shape;195;p30"/>
          <p:cNvSpPr txBox="1"/>
          <p:nvPr/>
        </p:nvSpPr>
        <p:spPr>
          <a:xfrm>
            <a:off x="2710725" y="110600"/>
            <a:ext cx="6271800" cy="861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PROFESSIONAL EDUCATION COMMITTEE</a:t>
            </a:r>
            <a:endParaRPr b="1" sz="2200">
              <a:solidFill>
                <a:srgbClr val="1A2A63"/>
              </a:solidFill>
              <a:latin typeface="Georgia"/>
              <a:ea typeface="Georgia"/>
              <a:cs typeface="Georgia"/>
              <a:sym typeface="Georgia"/>
            </a:endParaRPr>
          </a:p>
        </p:txBody>
      </p:sp>
      <p:graphicFrame>
        <p:nvGraphicFramePr>
          <p:cNvPr id="196" name="Google Shape;196;p30"/>
          <p:cNvGraphicFramePr/>
          <p:nvPr/>
        </p:nvGraphicFramePr>
        <p:xfrm>
          <a:off x="2934150" y="938600"/>
          <a:ext cx="3000000" cy="3000000"/>
        </p:xfrm>
        <a:graphic>
          <a:graphicData uri="http://schemas.openxmlformats.org/drawingml/2006/table">
            <a:tbl>
              <a:tblPr>
                <a:noFill/>
                <a:tableStyleId>{8248B5D6-822B-4D2C-87A5-A0AF0CAAA962}</a:tableStyleId>
              </a:tblPr>
              <a:tblGrid>
                <a:gridCol w="1511450"/>
                <a:gridCol w="4334275"/>
              </a:tblGrid>
              <a:tr h="320000">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Samantha Weber PhD, SCAT, ATC</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Martha Rivera, Alanie Rhodes, Vanessa Fulbright, Scott DeCiantis, Emilie Miley</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900">
                          <a:solidFill>
                            <a:schemeClr val="dk1"/>
                          </a:solidFill>
                          <a:latin typeface="Georgia"/>
                          <a:ea typeface="Georgia"/>
                          <a:cs typeface="Georgia"/>
                          <a:sym typeface="Georgia"/>
                        </a:rPr>
                        <a:t>Samantha Weber PhD, SCAT, ATC</a:t>
                      </a:r>
                      <a:endParaRPr sz="900">
                        <a:latin typeface="Georgia"/>
                        <a:ea typeface="Georgia"/>
                        <a:cs typeface="Georgia"/>
                        <a:sym typeface="Georgia"/>
                      </a:endParaRPr>
                    </a:p>
                  </a:txBody>
                  <a:tcPr marT="91425" marB="91425" marR="91425" marL="91425"/>
                </a:tc>
              </a:tr>
            </a:tbl>
          </a:graphicData>
        </a:graphic>
      </p:graphicFrame>
      <p:sp>
        <p:nvSpPr>
          <p:cNvPr id="197" name="Google Shape;197;p30"/>
          <p:cNvSpPr txBox="1"/>
          <p:nvPr/>
        </p:nvSpPr>
        <p:spPr>
          <a:xfrm>
            <a:off x="2710725" y="202092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198" name="Google Shape;198;p30"/>
          <p:cNvSpPr txBox="1"/>
          <p:nvPr/>
        </p:nvSpPr>
        <p:spPr>
          <a:xfrm>
            <a:off x="2710725" y="2250175"/>
            <a:ext cx="60690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Student symposium officially combined with professional programming</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Savannah Venters to update next</a:t>
            </a:r>
            <a:endParaRPr>
              <a:solidFill>
                <a:srgbClr val="1A2A63"/>
              </a:solidFill>
              <a:latin typeface="Georgia"/>
              <a:ea typeface="Georgia"/>
              <a:cs typeface="Georgia"/>
              <a:sym typeface="Georgia"/>
            </a:endParaRPr>
          </a:p>
        </p:txBody>
      </p:sp>
      <p:sp>
        <p:nvSpPr>
          <p:cNvPr id="199" name="Google Shape;199;p30"/>
          <p:cNvSpPr txBox="1"/>
          <p:nvPr/>
        </p:nvSpPr>
        <p:spPr>
          <a:xfrm>
            <a:off x="2710725" y="329087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200" name="Google Shape;200;p30"/>
          <p:cNvSpPr txBox="1"/>
          <p:nvPr/>
        </p:nvSpPr>
        <p:spPr>
          <a:xfrm>
            <a:off x="2710725" y="3520125"/>
            <a:ext cx="6069000" cy="12621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Create Student Center on Website for students to access- Working with students</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Increase student knowledge of SCATA, MAATA, and NATA with programs across state</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Continue to improve student programming </a:t>
            </a:r>
            <a:endParaRPr>
              <a:solidFill>
                <a:srgbClr val="1A2A63"/>
              </a:solidFill>
              <a:latin typeface="Georgia"/>
              <a:ea typeface="Georgia"/>
              <a:cs typeface="Georgia"/>
              <a:sym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204" name="Shape 204"/>
        <p:cNvGrpSpPr/>
        <p:nvPr/>
      </p:nvGrpSpPr>
      <p:grpSpPr>
        <a:xfrm>
          <a:off x="0" y="0"/>
          <a:ext cx="0" cy="0"/>
          <a:chOff x="0" y="0"/>
          <a:chExt cx="0" cy="0"/>
        </a:xfrm>
      </p:grpSpPr>
      <p:pic>
        <p:nvPicPr>
          <p:cNvPr id="205" name="Google Shape;205;p31"/>
          <p:cNvPicPr preferRelativeResize="0"/>
          <p:nvPr/>
        </p:nvPicPr>
        <p:blipFill rotWithShape="1">
          <a:blip r:embed="rId3">
            <a:alphaModFix/>
          </a:blip>
          <a:srcRect b="7239" l="35423" r="40982" t="13552"/>
          <a:stretch/>
        </p:blipFill>
        <p:spPr>
          <a:xfrm>
            <a:off x="136800" y="0"/>
            <a:ext cx="2483164" cy="3775725"/>
          </a:xfrm>
          <a:prstGeom prst="rect">
            <a:avLst/>
          </a:prstGeom>
          <a:noFill/>
          <a:ln>
            <a:noFill/>
          </a:ln>
        </p:spPr>
      </p:pic>
      <p:sp>
        <p:nvSpPr>
          <p:cNvPr id="206" name="Google Shape;206;p31"/>
          <p:cNvSpPr/>
          <p:nvPr/>
        </p:nvSpPr>
        <p:spPr>
          <a:xfrm>
            <a:off x="136800" y="3942225"/>
            <a:ext cx="2483700" cy="12012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07" name="Google Shape;207;p31"/>
          <p:cNvPicPr preferRelativeResize="0"/>
          <p:nvPr/>
        </p:nvPicPr>
        <p:blipFill rotWithShape="1">
          <a:blip r:embed="rId4">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208" name="Google Shape;208;p31"/>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209" name="Google Shape;209;p31"/>
          <p:cNvSpPr txBox="1"/>
          <p:nvPr/>
        </p:nvSpPr>
        <p:spPr>
          <a:xfrm>
            <a:off x="2710725" y="110600"/>
            <a:ext cx="6271800" cy="523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South Carolina Student Senator Update</a:t>
            </a:r>
            <a:endParaRPr b="1" sz="2200">
              <a:solidFill>
                <a:srgbClr val="1A2A63"/>
              </a:solidFill>
              <a:latin typeface="Georgia"/>
              <a:ea typeface="Georgia"/>
              <a:cs typeface="Georgia"/>
              <a:sym typeface="Georgia"/>
            </a:endParaRPr>
          </a:p>
        </p:txBody>
      </p:sp>
      <p:sp>
        <p:nvSpPr>
          <p:cNvPr id="210" name="Google Shape;210;p31"/>
          <p:cNvSpPr txBox="1"/>
          <p:nvPr/>
        </p:nvSpPr>
        <p:spPr>
          <a:xfrm>
            <a:off x="2812125" y="725250"/>
            <a:ext cx="6069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Savannah Venters (Savvy)- Limestone University </a:t>
            </a:r>
            <a:endParaRPr b="1">
              <a:solidFill>
                <a:srgbClr val="1A2A63"/>
              </a:solidFill>
              <a:latin typeface="Georgia"/>
              <a:ea typeface="Georgia"/>
              <a:cs typeface="Georgia"/>
              <a:sym typeface="Georgia"/>
            </a:endParaRPr>
          </a:p>
          <a:p>
            <a:pPr indent="0" lvl="0" marL="0" rtl="0" algn="l">
              <a:spcBef>
                <a:spcPts val="0"/>
              </a:spcBef>
              <a:spcAft>
                <a:spcPts val="0"/>
              </a:spcAft>
              <a:buNone/>
            </a:pPr>
            <a:r>
              <a:t/>
            </a:r>
            <a:endParaRPr b="1">
              <a:solidFill>
                <a:srgbClr val="1A2A63"/>
              </a:solidFill>
              <a:latin typeface="Georgia"/>
              <a:ea typeface="Georgia"/>
              <a:cs typeface="Georgia"/>
              <a:sym typeface="Georgia"/>
            </a:endParaRPr>
          </a:p>
          <a:p>
            <a:pPr indent="0" lvl="0" marL="0" rtl="0" algn="l">
              <a:spcBef>
                <a:spcPts val="0"/>
              </a:spcBef>
              <a:spcAft>
                <a:spcPts val="0"/>
              </a:spcAft>
              <a:buNone/>
            </a:pPr>
            <a:r>
              <a:rPr b="1" lang="en">
                <a:solidFill>
                  <a:srgbClr val="1A2A63"/>
                </a:solidFill>
                <a:latin typeface="Georgia"/>
                <a:ea typeface="Georgia"/>
                <a:cs typeface="Georgia"/>
                <a:sym typeface="Georgia"/>
              </a:rPr>
              <a:t>Student Update</a:t>
            </a:r>
            <a:endParaRPr b="1">
              <a:solidFill>
                <a:srgbClr val="1A2A63"/>
              </a:solidFill>
              <a:latin typeface="Georgia"/>
              <a:ea typeface="Georgia"/>
              <a:cs typeface="Georgia"/>
              <a:sym typeface="Georgia"/>
            </a:endParaRPr>
          </a:p>
        </p:txBody>
      </p:sp>
      <p:sp>
        <p:nvSpPr>
          <p:cNvPr id="211" name="Google Shape;211;p31"/>
          <p:cNvSpPr txBox="1"/>
          <p:nvPr/>
        </p:nvSpPr>
        <p:spPr>
          <a:xfrm>
            <a:off x="2710725" y="1556538"/>
            <a:ext cx="60690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Welcome to all the students here!! </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Student Programming available</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Quiz Bowl- Thursday 7 Pm! </a:t>
            </a:r>
            <a:endParaRPr>
              <a:solidFill>
                <a:srgbClr val="1A2A63"/>
              </a:solidFill>
              <a:latin typeface="Georgia"/>
              <a:ea typeface="Georgia"/>
              <a:cs typeface="Georgia"/>
              <a:sym typeface="Georgia"/>
            </a:endParaRPr>
          </a:p>
          <a:p>
            <a:pPr indent="0" lvl="0" marL="457200" rtl="0" algn="l">
              <a:spcBef>
                <a:spcPts val="0"/>
              </a:spcBef>
              <a:spcAft>
                <a:spcPts val="0"/>
              </a:spcAft>
              <a:buNone/>
            </a:pPr>
            <a:r>
              <a:t/>
            </a:r>
            <a:endParaRPr>
              <a:solidFill>
                <a:srgbClr val="1A2A63"/>
              </a:solidFill>
              <a:latin typeface="Georgia"/>
              <a:ea typeface="Georgia"/>
              <a:cs typeface="Georgia"/>
              <a:sym typeface="Georgia"/>
            </a:endParaRPr>
          </a:p>
        </p:txBody>
      </p:sp>
      <p:sp>
        <p:nvSpPr>
          <p:cNvPr id="212" name="Google Shape;212;p31"/>
          <p:cNvSpPr txBox="1"/>
          <p:nvPr/>
        </p:nvSpPr>
        <p:spPr>
          <a:xfrm>
            <a:off x="2710725" y="329087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1A2A63"/>
              </a:solidFill>
              <a:latin typeface="Georgia"/>
              <a:ea typeface="Georgia"/>
              <a:cs typeface="Georgia"/>
              <a:sym typeface="Georgi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216" name="Shape 216"/>
        <p:cNvGrpSpPr/>
        <p:nvPr/>
      </p:nvGrpSpPr>
      <p:grpSpPr>
        <a:xfrm>
          <a:off x="0" y="0"/>
          <a:ext cx="0" cy="0"/>
          <a:chOff x="0" y="0"/>
          <a:chExt cx="0" cy="0"/>
        </a:xfrm>
      </p:grpSpPr>
      <p:pic>
        <p:nvPicPr>
          <p:cNvPr id="217" name="Google Shape;217;p32"/>
          <p:cNvPicPr preferRelativeResize="0"/>
          <p:nvPr/>
        </p:nvPicPr>
        <p:blipFill rotWithShape="1">
          <a:blip r:embed="rId3">
            <a:alphaModFix/>
          </a:blip>
          <a:srcRect b="0" l="18542" r="47614" t="17211"/>
          <a:stretch/>
        </p:blipFill>
        <p:spPr>
          <a:xfrm>
            <a:off x="136800" y="0"/>
            <a:ext cx="2520081" cy="3851925"/>
          </a:xfrm>
          <a:prstGeom prst="rect">
            <a:avLst/>
          </a:prstGeom>
          <a:noFill/>
          <a:ln>
            <a:noFill/>
          </a:ln>
        </p:spPr>
      </p:pic>
      <p:sp>
        <p:nvSpPr>
          <p:cNvPr id="218" name="Google Shape;218;p32"/>
          <p:cNvSpPr/>
          <p:nvPr/>
        </p:nvSpPr>
        <p:spPr>
          <a:xfrm>
            <a:off x="136800" y="4018425"/>
            <a:ext cx="2520600" cy="1125000"/>
          </a:xfrm>
          <a:prstGeom prst="rect">
            <a:avLst/>
          </a:prstGeom>
          <a:solidFill>
            <a:srgbClr val="7DBF31">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pic>
        <p:nvPicPr>
          <p:cNvPr id="219" name="Google Shape;219;p32"/>
          <p:cNvPicPr preferRelativeResize="0"/>
          <p:nvPr/>
        </p:nvPicPr>
        <p:blipFill rotWithShape="1">
          <a:blip r:embed="rId4">
            <a:alphaModFix/>
          </a:blip>
          <a:srcRect b="9387" l="0" r="0" t="0"/>
          <a:stretch/>
        </p:blipFill>
        <p:spPr>
          <a:xfrm>
            <a:off x="179299" y="4351423"/>
            <a:ext cx="1258400" cy="541900"/>
          </a:xfrm>
          <a:prstGeom prst="rect">
            <a:avLst/>
          </a:prstGeom>
          <a:noFill/>
          <a:ln>
            <a:noFill/>
          </a:ln>
          <a:effectLst>
            <a:outerShdw blurRad="57150" rotWithShape="0" algn="bl" dir="5400000" dist="19050">
              <a:srgbClr val="000000">
                <a:alpha val="50000"/>
              </a:srgbClr>
            </a:outerShdw>
          </a:effectLst>
        </p:spPr>
      </p:pic>
      <p:sp>
        <p:nvSpPr>
          <p:cNvPr id="220" name="Google Shape;220;p32"/>
          <p:cNvSpPr txBox="1"/>
          <p:nvPr/>
        </p:nvSpPr>
        <p:spPr>
          <a:xfrm>
            <a:off x="179290" y="4949352"/>
            <a:ext cx="6271800" cy="92400"/>
          </a:xfrm>
          <a:prstGeom prst="rect">
            <a:avLst/>
          </a:prstGeom>
          <a:noFill/>
          <a:ln>
            <a:noFill/>
          </a:ln>
        </p:spPr>
        <p:txBody>
          <a:bodyPr anchorCtr="0" anchor="t" bIns="0" lIns="0" spcFirstLastPara="1" rIns="0" wrap="square" tIns="0">
            <a:spAutoFit/>
          </a:bodyPr>
          <a:lstStyle/>
          <a:p>
            <a:pPr indent="0" lvl="0" marL="0" rtl="0" algn="l">
              <a:lnSpc>
                <a:spcPct val="130000"/>
              </a:lnSpc>
              <a:spcBef>
                <a:spcPts val="0"/>
              </a:spcBef>
              <a:spcAft>
                <a:spcPts val="0"/>
              </a:spcAft>
              <a:buNone/>
            </a:pPr>
            <a:r>
              <a:rPr i="1" lang="en" sz="600">
                <a:solidFill>
                  <a:srgbClr val="1A2A63"/>
                </a:solidFill>
                <a:latin typeface="Georgia"/>
                <a:ea typeface="Georgia"/>
                <a:cs typeface="Georgia"/>
                <a:sym typeface="Georgia"/>
              </a:rPr>
              <a:t>South Carolina Athletic Trainers' Association 2022 Annual Symposium</a:t>
            </a:r>
            <a:endParaRPr sz="600">
              <a:solidFill>
                <a:srgbClr val="1A2A63"/>
              </a:solidFill>
              <a:latin typeface="Georgia"/>
              <a:ea typeface="Georgia"/>
              <a:cs typeface="Georgia"/>
              <a:sym typeface="Georgia"/>
            </a:endParaRPr>
          </a:p>
        </p:txBody>
      </p:sp>
      <p:sp>
        <p:nvSpPr>
          <p:cNvPr id="221" name="Google Shape;221;p32"/>
          <p:cNvSpPr txBox="1"/>
          <p:nvPr/>
        </p:nvSpPr>
        <p:spPr>
          <a:xfrm>
            <a:off x="2710725" y="110600"/>
            <a:ext cx="6271800" cy="8619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ETHNIC DIVERSITY ADVISORY COMMITTEE </a:t>
            </a:r>
            <a:endParaRPr b="1" sz="2200">
              <a:solidFill>
                <a:srgbClr val="1A2A63"/>
              </a:solidFill>
              <a:latin typeface="Georgia"/>
              <a:ea typeface="Georgia"/>
              <a:cs typeface="Georgia"/>
              <a:sym typeface="Georgia"/>
            </a:endParaRPr>
          </a:p>
        </p:txBody>
      </p:sp>
      <p:graphicFrame>
        <p:nvGraphicFramePr>
          <p:cNvPr id="222" name="Google Shape;222;p32"/>
          <p:cNvGraphicFramePr/>
          <p:nvPr/>
        </p:nvGraphicFramePr>
        <p:xfrm>
          <a:off x="2934150" y="862400"/>
          <a:ext cx="3000000" cy="3000000"/>
        </p:xfrm>
        <a:graphic>
          <a:graphicData uri="http://schemas.openxmlformats.org/drawingml/2006/table">
            <a:tbl>
              <a:tblPr>
                <a:noFill/>
                <a:tableStyleId>{8248B5D6-822B-4D2C-87A5-A0AF0CAAA962}</a:tableStyleId>
              </a:tblPr>
              <a:tblGrid>
                <a:gridCol w="1511450"/>
                <a:gridCol w="4334275"/>
              </a:tblGrid>
              <a:tr h="326325">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Kenya Moore </a:t>
                      </a:r>
                      <a:endParaRPr sz="900">
                        <a:latin typeface="Georgia"/>
                        <a:ea typeface="Georgia"/>
                        <a:cs typeface="Georgia"/>
                        <a:sym typeface="Georgia"/>
                      </a:endParaRPr>
                    </a:p>
                  </a:txBody>
                  <a:tcPr marT="91425" marB="91425" marR="91425" marL="91425"/>
                </a:tc>
              </a:tr>
              <a:tr h="515500">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lnSpc>
                          <a:spcPct val="120000"/>
                        </a:lnSpc>
                        <a:spcBef>
                          <a:spcPts val="0"/>
                        </a:spcBef>
                        <a:spcAft>
                          <a:spcPts val="0"/>
                        </a:spcAft>
                        <a:buNone/>
                      </a:pPr>
                      <a:r>
                        <a:rPr lang="en" sz="1100">
                          <a:solidFill>
                            <a:srgbClr val="695D46"/>
                          </a:solidFill>
                          <a:latin typeface="Open Sans"/>
                          <a:ea typeface="Open Sans"/>
                          <a:cs typeface="Open Sans"/>
                          <a:sym typeface="Open Sans"/>
                        </a:rPr>
                        <a:t>Dr. Jim Mensch , Dr. </a:t>
                      </a:r>
                      <a:r>
                        <a:rPr lang="en" sz="700">
                          <a:solidFill>
                            <a:srgbClr val="695D46"/>
                          </a:solidFill>
                          <a:latin typeface="Times New Roman"/>
                          <a:ea typeface="Times New Roman"/>
                          <a:cs typeface="Times New Roman"/>
                          <a:sym typeface="Times New Roman"/>
                        </a:rPr>
                        <a:t>  </a:t>
                      </a:r>
                      <a:r>
                        <a:rPr lang="en" sz="1100">
                          <a:solidFill>
                            <a:srgbClr val="695D46"/>
                          </a:solidFill>
                          <a:latin typeface="Open Sans"/>
                          <a:ea typeface="Open Sans"/>
                          <a:cs typeface="Open Sans"/>
                          <a:sym typeface="Open Sans"/>
                        </a:rPr>
                        <a:t>Brian Smith, David Hart</a:t>
                      </a:r>
                      <a:endParaRPr sz="1100">
                        <a:solidFill>
                          <a:srgbClr val="695D46"/>
                        </a:solidFill>
                        <a:latin typeface="Open Sans"/>
                        <a:ea typeface="Open Sans"/>
                        <a:cs typeface="Open Sans"/>
                        <a:sym typeface="Open Sans"/>
                      </a:endParaRPr>
                    </a:p>
                    <a:p>
                      <a:pPr indent="0" lvl="0" marL="0" rtl="0" algn="l">
                        <a:spcBef>
                          <a:spcPts val="0"/>
                        </a:spcBef>
                        <a:spcAft>
                          <a:spcPts val="0"/>
                        </a:spcAft>
                        <a:buNone/>
                      </a:pPr>
                      <a:r>
                        <a:t/>
                      </a:r>
                      <a:endParaRPr sz="900">
                        <a:latin typeface="Georgia"/>
                        <a:ea typeface="Georgia"/>
                        <a:cs typeface="Georgia"/>
                        <a:sym typeface="Georgia"/>
                      </a:endParaRPr>
                    </a:p>
                  </a:txBody>
                  <a:tcPr marT="91425" marB="91425" marR="91425" marL="91425"/>
                </a:tc>
              </a:tr>
              <a:tr h="357400">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1100">
                          <a:solidFill>
                            <a:srgbClr val="695D46"/>
                          </a:solidFill>
                          <a:latin typeface="Open Sans"/>
                          <a:ea typeface="Open Sans"/>
                          <a:cs typeface="Open Sans"/>
                          <a:sym typeface="Open Sans"/>
                        </a:rPr>
                        <a:t>Jeremy McMichael </a:t>
                      </a:r>
                      <a:endParaRPr sz="900">
                        <a:latin typeface="Georgia"/>
                        <a:ea typeface="Georgia"/>
                        <a:cs typeface="Georgia"/>
                        <a:sym typeface="Georgia"/>
                      </a:endParaRPr>
                    </a:p>
                  </a:txBody>
                  <a:tcPr marT="91425" marB="91425" marR="91425" marL="91425"/>
                </a:tc>
              </a:tr>
            </a:tbl>
          </a:graphicData>
        </a:graphic>
      </p:graphicFrame>
      <p:sp>
        <p:nvSpPr>
          <p:cNvPr id="223" name="Google Shape;223;p32"/>
          <p:cNvSpPr txBox="1"/>
          <p:nvPr/>
        </p:nvSpPr>
        <p:spPr>
          <a:xfrm>
            <a:off x="2710875" y="2093700"/>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224" name="Google Shape;224;p32"/>
          <p:cNvSpPr txBox="1"/>
          <p:nvPr/>
        </p:nvSpPr>
        <p:spPr>
          <a:xfrm>
            <a:off x="2710725" y="2332838"/>
            <a:ext cx="6069000" cy="14775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Developing- SCATA survey of SC AT’s who self identify as ethnically diverse- database will serve students and other professionals looking to collaborate, for mentorship/networking, etc. </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#2 Grant Proposal (Aims: Retention/Recruitment); HBCU/Small College Connect </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#3 Several graduating student EDAC reps</a:t>
            </a:r>
            <a:endParaRPr>
              <a:solidFill>
                <a:srgbClr val="1A2A63"/>
              </a:solidFill>
              <a:latin typeface="Georgia"/>
              <a:ea typeface="Georgia"/>
              <a:cs typeface="Georgia"/>
              <a:sym typeface="Georgia"/>
            </a:endParaRPr>
          </a:p>
        </p:txBody>
      </p:sp>
      <p:sp>
        <p:nvSpPr>
          <p:cNvPr id="225" name="Google Shape;225;p32"/>
          <p:cNvSpPr txBox="1"/>
          <p:nvPr/>
        </p:nvSpPr>
        <p:spPr>
          <a:xfrm>
            <a:off x="2710725" y="3765075"/>
            <a:ext cx="606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226" name="Google Shape;226;p32"/>
          <p:cNvSpPr txBox="1"/>
          <p:nvPr/>
        </p:nvSpPr>
        <p:spPr>
          <a:xfrm>
            <a:off x="2710725" y="4089075"/>
            <a:ext cx="60690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#1 Finalize AT database/list </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#2 Make significant progress on grant proposal </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#3 Member recruitment; committee mentorship efforts with the recruiting of new  student EDAC  reps for the year </a:t>
            </a:r>
            <a:endParaRPr>
              <a:solidFill>
                <a:srgbClr val="1A2A63"/>
              </a:solidFill>
              <a:latin typeface="Georgia"/>
              <a:ea typeface="Georgia"/>
              <a:cs typeface="Georgia"/>
              <a:sym typeface="Georgi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D"/>
        </a:solidFill>
      </p:bgPr>
    </p:bg>
    <p:spTree>
      <p:nvGrpSpPr>
        <p:cNvPr id="230" name="Shape 230"/>
        <p:cNvGrpSpPr/>
        <p:nvPr/>
      </p:nvGrpSpPr>
      <p:grpSpPr>
        <a:xfrm>
          <a:off x="0" y="0"/>
          <a:ext cx="0" cy="0"/>
          <a:chOff x="0" y="0"/>
          <a:chExt cx="0" cy="0"/>
        </a:xfrm>
      </p:grpSpPr>
      <p:pic>
        <p:nvPicPr>
          <p:cNvPr id="231" name="Google Shape;231;p33"/>
          <p:cNvPicPr preferRelativeResize="0"/>
          <p:nvPr/>
        </p:nvPicPr>
        <p:blipFill rotWithShape="1">
          <a:blip r:embed="rId3">
            <a:alphaModFix/>
          </a:blip>
          <a:srcRect b="7239" l="33914" r="40983" t="13552"/>
          <a:stretch/>
        </p:blipFill>
        <p:spPr>
          <a:xfrm>
            <a:off x="6421550" y="0"/>
            <a:ext cx="2585098" cy="3775699"/>
          </a:xfrm>
          <a:prstGeom prst="rect">
            <a:avLst/>
          </a:prstGeom>
          <a:noFill/>
          <a:ln>
            <a:noFill/>
          </a:ln>
        </p:spPr>
      </p:pic>
      <p:sp>
        <p:nvSpPr>
          <p:cNvPr id="232" name="Google Shape;232;p33"/>
          <p:cNvSpPr/>
          <p:nvPr/>
        </p:nvSpPr>
        <p:spPr>
          <a:xfrm>
            <a:off x="6422025" y="3942200"/>
            <a:ext cx="2585100" cy="1201200"/>
          </a:xfrm>
          <a:prstGeom prst="rect">
            <a:avLst/>
          </a:prstGeom>
          <a:solidFill>
            <a:srgbClr val="1A2A63">
              <a:alpha val="3490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3" name="Google Shape;233;p33"/>
          <p:cNvSpPr txBox="1"/>
          <p:nvPr/>
        </p:nvSpPr>
        <p:spPr>
          <a:xfrm>
            <a:off x="256350" y="387525"/>
            <a:ext cx="8631300" cy="523200"/>
          </a:xfrm>
          <a:prstGeom prst="rect">
            <a:avLst/>
          </a:prstGeom>
          <a:noFill/>
          <a:ln>
            <a:noFill/>
          </a:ln>
          <a:effectLst>
            <a:outerShdw blurRad="57150" rotWithShape="0" algn="bl" dir="5400000" dist="19050">
              <a:srgbClr val="000000">
                <a:alpha val="50000"/>
              </a:srgbClr>
            </a:outerShdw>
          </a:effectLst>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1A2A63"/>
                </a:solidFill>
                <a:latin typeface="Georgia"/>
                <a:ea typeface="Georgia"/>
                <a:cs typeface="Georgia"/>
                <a:sym typeface="Georgia"/>
              </a:rPr>
              <a:t>EXHIBITORS COMMITTEE</a:t>
            </a:r>
            <a:endParaRPr b="1" sz="2200">
              <a:solidFill>
                <a:srgbClr val="1A2A63"/>
              </a:solidFill>
              <a:latin typeface="Georgia"/>
              <a:ea typeface="Georgia"/>
              <a:cs typeface="Georgia"/>
              <a:sym typeface="Georgia"/>
            </a:endParaRPr>
          </a:p>
        </p:txBody>
      </p:sp>
      <p:graphicFrame>
        <p:nvGraphicFramePr>
          <p:cNvPr id="234" name="Google Shape;234;p33"/>
          <p:cNvGraphicFramePr/>
          <p:nvPr/>
        </p:nvGraphicFramePr>
        <p:xfrm>
          <a:off x="479775" y="910725"/>
          <a:ext cx="3000000" cy="3000000"/>
        </p:xfrm>
        <a:graphic>
          <a:graphicData uri="http://schemas.openxmlformats.org/drawingml/2006/table">
            <a:tbl>
              <a:tblPr>
                <a:noFill/>
                <a:tableStyleId>{8248B5D6-822B-4D2C-87A5-A0AF0CAAA962}</a:tableStyleId>
              </a:tblPr>
              <a:tblGrid>
                <a:gridCol w="1511450"/>
                <a:gridCol w="4334275"/>
              </a:tblGrid>
              <a:tr h="320000">
                <a:tc>
                  <a:txBody>
                    <a:bodyPr/>
                    <a:lstStyle/>
                    <a:p>
                      <a:pPr indent="0" lvl="0" marL="0" rtl="0" algn="r">
                        <a:spcBef>
                          <a:spcPts val="0"/>
                        </a:spcBef>
                        <a:spcAft>
                          <a:spcPts val="0"/>
                        </a:spcAft>
                        <a:buNone/>
                      </a:pPr>
                      <a:r>
                        <a:rPr b="1" lang="en" sz="900">
                          <a:latin typeface="Georgia"/>
                          <a:ea typeface="Georgia"/>
                          <a:cs typeface="Georgia"/>
                          <a:sym typeface="Georgia"/>
                        </a:rPr>
                        <a:t>Committee Chair</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Danny Poole</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Committee Members</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rPr lang="en" sz="900">
                          <a:latin typeface="Georgia"/>
                          <a:ea typeface="Georgia"/>
                          <a:cs typeface="Georgia"/>
                          <a:sym typeface="Georgia"/>
                        </a:rPr>
                        <a:t>Rachel Sharpe</a:t>
                      </a:r>
                      <a:endParaRPr sz="900">
                        <a:latin typeface="Georgia"/>
                        <a:ea typeface="Georgia"/>
                        <a:cs typeface="Georgia"/>
                        <a:sym typeface="Georgia"/>
                      </a:endParaRPr>
                    </a:p>
                  </a:txBody>
                  <a:tcPr marT="91425" marB="91425" marR="91425" marL="91425"/>
                </a:tc>
              </a:tr>
              <a:tr h="320000">
                <a:tc>
                  <a:txBody>
                    <a:bodyPr/>
                    <a:lstStyle/>
                    <a:p>
                      <a:pPr indent="0" lvl="0" marL="0" rtl="0" algn="r">
                        <a:spcBef>
                          <a:spcPts val="0"/>
                        </a:spcBef>
                        <a:spcAft>
                          <a:spcPts val="0"/>
                        </a:spcAft>
                        <a:buNone/>
                      </a:pPr>
                      <a:r>
                        <a:rPr b="1" lang="en" sz="900">
                          <a:latin typeface="Georgia"/>
                          <a:ea typeface="Georgia"/>
                          <a:cs typeface="Georgia"/>
                          <a:sym typeface="Georgia"/>
                        </a:rPr>
                        <a:t>Representative</a:t>
                      </a:r>
                      <a:endParaRPr b="1" sz="900">
                        <a:latin typeface="Georgia"/>
                        <a:ea typeface="Georgia"/>
                        <a:cs typeface="Georgia"/>
                        <a:sym typeface="Georgia"/>
                      </a:endParaRPr>
                    </a:p>
                  </a:txBody>
                  <a:tcPr marT="91425" marB="91425" marR="91425" marL="91425"/>
                </a:tc>
                <a:tc>
                  <a:txBody>
                    <a:bodyPr/>
                    <a:lstStyle/>
                    <a:p>
                      <a:pPr indent="0" lvl="0" marL="0" rtl="0" algn="l">
                        <a:spcBef>
                          <a:spcPts val="0"/>
                        </a:spcBef>
                        <a:spcAft>
                          <a:spcPts val="0"/>
                        </a:spcAft>
                        <a:buNone/>
                      </a:pPr>
                      <a:r>
                        <a:t/>
                      </a:r>
                      <a:endParaRPr sz="900">
                        <a:latin typeface="Georgia"/>
                        <a:ea typeface="Georgia"/>
                        <a:cs typeface="Georgia"/>
                        <a:sym typeface="Georgia"/>
                      </a:endParaRPr>
                    </a:p>
                  </a:txBody>
                  <a:tcPr marT="91425" marB="91425" marR="91425" marL="91425"/>
                </a:tc>
              </a:tr>
            </a:tbl>
          </a:graphicData>
        </a:graphic>
      </p:graphicFrame>
      <p:pic>
        <p:nvPicPr>
          <p:cNvPr id="235" name="Google Shape;235;p33"/>
          <p:cNvPicPr preferRelativeResize="0"/>
          <p:nvPr/>
        </p:nvPicPr>
        <p:blipFill rotWithShape="1">
          <a:blip r:embed="rId4">
            <a:alphaModFix/>
          </a:blip>
          <a:srcRect b="9387" l="0" r="0" t="0"/>
          <a:stretch/>
        </p:blipFill>
        <p:spPr>
          <a:xfrm>
            <a:off x="7631199" y="4238848"/>
            <a:ext cx="1258400" cy="541900"/>
          </a:xfrm>
          <a:prstGeom prst="rect">
            <a:avLst/>
          </a:prstGeom>
          <a:noFill/>
          <a:ln>
            <a:noFill/>
          </a:ln>
          <a:effectLst>
            <a:outerShdw blurRad="57150" rotWithShape="0" algn="bl" dir="5400000" dist="19050">
              <a:srgbClr val="000000">
                <a:alpha val="50000"/>
              </a:srgbClr>
            </a:outerShdw>
          </a:effectLst>
        </p:spPr>
      </p:pic>
      <p:sp>
        <p:nvSpPr>
          <p:cNvPr id="236" name="Google Shape;236;p33"/>
          <p:cNvSpPr txBox="1"/>
          <p:nvPr/>
        </p:nvSpPr>
        <p:spPr>
          <a:xfrm>
            <a:off x="2617790" y="4856952"/>
            <a:ext cx="6271800" cy="92400"/>
          </a:xfrm>
          <a:prstGeom prst="rect">
            <a:avLst/>
          </a:prstGeom>
          <a:noFill/>
          <a:ln>
            <a:noFill/>
          </a:ln>
        </p:spPr>
        <p:txBody>
          <a:bodyPr anchorCtr="0" anchor="t" bIns="0" lIns="0" spcFirstLastPara="1" rIns="0" wrap="square" tIns="0">
            <a:spAutoFit/>
          </a:bodyPr>
          <a:lstStyle/>
          <a:p>
            <a:pPr indent="0" lvl="0" marL="0" rtl="0" algn="r">
              <a:lnSpc>
                <a:spcPct val="130000"/>
              </a:lnSpc>
              <a:spcBef>
                <a:spcPts val="0"/>
              </a:spcBef>
              <a:spcAft>
                <a:spcPts val="0"/>
              </a:spcAft>
              <a:buNone/>
            </a:pPr>
            <a:r>
              <a:rPr i="1" lang="en" sz="600">
                <a:solidFill>
                  <a:srgbClr val="1A2A63"/>
                </a:solidFill>
              </a:rPr>
              <a:t>South Carolina Athletic Trainers' Association 2022 Annual Symposium</a:t>
            </a:r>
            <a:endParaRPr sz="600">
              <a:solidFill>
                <a:srgbClr val="1A2A63"/>
              </a:solidFill>
            </a:endParaRPr>
          </a:p>
        </p:txBody>
      </p:sp>
      <p:sp>
        <p:nvSpPr>
          <p:cNvPr id="237" name="Google Shape;237;p33"/>
          <p:cNvSpPr txBox="1"/>
          <p:nvPr/>
        </p:nvSpPr>
        <p:spPr>
          <a:xfrm>
            <a:off x="256350" y="1993050"/>
            <a:ext cx="86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COMMITTEE UPDATE</a:t>
            </a:r>
            <a:endParaRPr b="1">
              <a:solidFill>
                <a:srgbClr val="1A2A63"/>
              </a:solidFill>
              <a:latin typeface="Georgia"/>
              <a:ea typeface="Georgia"/>
              <a:cs typeface="Georgia"/>
              <a:sym typeface="Georgia"/>
            </a:endParaRPr>
          </a:p>
        </p:txBody>
      </p:sp>
      <p:sp>
        <p:nvSpPr>
          <p:cNvPr id="238" name="Google Shape;238;p33"/>
          <p:cNvSpPr txBox="1"/>
          <p:nvPr/>
        </p:nvSpPr>
        <p:spPr>
          <a:xfrm>
            <a:off x="256350" y="2222300"/>
            <a:ext cx="60195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As of 7/14 we have 19 Exhibitors </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Of those 19; we have 2 Platinum, 4 Gold, 1 Silver, and 10 Bronze members</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That will bring in $9,450 </a:t>
            </a:r>
            <a:endParaRPr>
              <a:solidFill>
                <a:srgbClr val="1A2A63"/>
              </a:solidFill>
              <a:latin typeface="Georgia"/>
              <a:ea typeface="Georgia"/>
              <a:cs typeface="Georgia"/>
              <a:sym typeface="Georgia"/>
            </a:endParaRPr>
          </a:p>
        </p:txBody>
      </p:sp>
      <p:sp>
        <p:nvSpPr>
          <p:cNvPr id="239" name="Google Shape;239;p33"/>
          <p:cNvSpPr txBox="1"/>
          <p:nvPr/>
        </p:nvSpPr>
        <p:spPr>
          <a:xfrm>
            <a:off x="256350" y="3567800"/>
            <a:ext cx="86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rgbClr val="1A2A63"/>
                </a:solidFill>
                <a:latin typeface="Georgia"/>
                <a:ea typeface="Georgia"/>
                <a:cs typeface="Georgia"/>
                <a:sym typeface="Georgia"/>
              </a:rPr>
              <a:t>2022-23 COMMITTEE GOALS</a:t>
            </a:r>
            <a:endParaRPr b="1">
              <a:solidFill>
                <a:srgbClr val="1A2A63"/>
              </a:solidFill>
              <a:latin typeface="Georgia"/>
              <a:ea typeface="Georgia"/>
              <a:cs typeface="Georgia"/>
              <a:sym typeface="Georgia"/>
            </a:endParaRPr>
          </a:p>
        </p:txBody>
      </p:sp>
      <p:sp>
        <p:nvSpPr>
          <p:cNvPr id="240" name="Google Shape;240;p33"/>
          <p:cNvSpPr txBox="1"/>
          <p:nvPr/>
        </p:nvSpPr>
        <p:spPr>
          <a:xfrm>
            <a:off x="256350" y="3797050"/>
            <a:ext cx="60693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The goal is to always make our exhibitors feel welcomed and appreciated by visiting and talking with them.</a:t>
            </a:r>
            <a:endParaRPr>
              <a:solidFill>
                <a:srgbClr val="1A2A63"/>
              </a:solidFill>
              <a:latin typeface="Georgia"/>
              <a:ea typeface="Georgia"/>
              <a:cs typeface="Georgia"/>
              <a:sym typeface="Georgia"/>
            </a:endParaRPr>
          </a:p>
          <a:p>
            <a:pPr indent="-317500" lvl="0" marL="457200" rtl="0" algn="l">
              <a:spcBef>
                <a:spcPts val="0"/>
              </a:spcBef>
              <a:spcAft>
                <a:spcPts val="0"/>
              </a:spcAft>
              <a:buClr>
                <a:srgbClr val="1A2A63"/>
              </a:buClr>
              <a:buSzPts val="1400"/>
              <a:buFont typeface="Georgia"/>
              <a:buChar char="■"/>
            </a:pPr>
            <a:r>
              <a:rPr lang="en">
                <a:solidFill>
                  <a:srgbClr val="1A2A63"/>
                </a:solidFill>
                <a:latin typeface="Georgia"/>
                <a:ea typeface="Georgia"/>
                <a:cs typeface="Georgia"/>
                <a:sym typeface="Georgia"/>
              </a:rPr>
              <a:t>We want them to have the best experience of an meeting/conference that they visit.</a:t>
            </a:r>
            <a:endParaRPr>
              <a:solidFill>
                <a:srgbClr val="1A2A63"/>
              </a:solidFill>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